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7" r:id="rId2"/>
    <p:sldId id="258" r:id="rId3"/>
    <p:sldId id="259" r:id="rId4"/>
    <p:sldId id="260" r:id="rId5"/>
    <p:sldId id="300" r:id="rId6"/>
    <p:sldId id="261" r:id="rId7"/>
    <p:sldId id="262" r:id="rId8"/>
    <p:sldId id="301" r:id="rId9"/>
    <p:sldId id="302" r:id="rId10"/>
    <p:sldId id="303" r:id="rId11"/>
    <p:sldId id="304" r:id="rId12"/>
    <p:sldId id="263" r:id="rId13"/>
    <p:sldId id="271" r:id="rId14"/>
    <p:sldId id="264" r:id="rId15"/>
    <p:sldId id="266" r:id="rId16"/>
    <p:sldId id="267" r:id="rId17"/>
    <p:sldId id="268" r:id="rId18"/>
    <p:sldId id="274" r:id="rId19"/>
    <p:sldId id="275" r:id="rId20"/>
    <p:sldId id="276" r:id="rId21"/>
    <p:sldId id="277" r:id="rId22"/>
    <p:sldId id="281" r:id="rId23"/>
    <p:sldId id="282" r:id="rId24"/>
    <p:sldId id="283" r:id="rId25"/>
    <p:sldId id="284" r:id="rId26"/>
    <p:sldId id="285" r:id="rId27"/>
    <p:sldId id="286" r:id="rId28"/>
    <p:sldId id="288" r:id="rId29"/>
    <p:sldId id="289" r:id="rId30"/>
    <p:sldId id="290" r:id="rId31"/>
    <p:sldId id="291" r:id="rId32"/>
    <p:sldId id="292" r:id="rId33"/>
    <p:sldId id="293" r:id="rId34"/>
    <p:sldId id="294" r:id="rId35"/>
    <p:sldId id="295" r:id="rId36"/>
    <p:sldId id="296" r:id="rId37"/>
    <p:sldId id="297" r:id="rId38"/>
    <p:sldId id="305" r:id="rId39"/>
    <p:sldId id="306" r:id="rId40"/>
    <p:sldId id="298" r:id="rId41"/>
    <p:sldId id="299"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sorterViewPr>
    <p:cViewPr>
      <p:scale>
        <a:sx n="76" d="100"/>
        <a:sy n="7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1FE809-5BC5-42B5-98A7-CC57BF26B42C}" type="datetimeFigureOut">
              <a:rPr lang="en-AU" smtClean="0"/>
              <a:pPr/>
              <a:t>14/09/2011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8BEE97-DE48-468D-ACAE-62FFAF78BBAA}"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Teacher status is based on being</a:t>
            </a:r>
            <a:r>
              <a:rPr lang="en-AU" baseline="0" dirty="0" smtClean="0"/>
              <a:t> skilled at what they do – their authority is based on expertise rather than having power over  students </a:t>
            </a:r>
          </a:p>
          <a:p>
            <a:r>
              <a:rPr lang="en-AU" baseline="0" dirty="0" err="1" smtClean="0"/>
              <a:t>Glassers</a:t>
            </a:r>
            <a:r>
              <a:rPr lang="en-AU" baseline="0" dirty="0" smtClean="0"/>
              <a:t> leadership requires followers but this model focuses also on teachers facilitating student learning – standing </a:t>
            </a:r>
            <a:r>
              <a:rPr lang="en-AU" baseline="0" dirty="0" err="1" smtClean="0"/>
              <a:t>amoung</a:t>
            </a:r>
            <a:r>
              <a:rPr lang="en-AU" baseline="0" dirty="0" smtClean="0"/>
              <a:t> others rather than standing apart.</a:t>
            </a:r>
          </a:p>
          <a:p>
            <a:r>
              <a:rPr lang="en-AU" baseline="0" dirty="0" smtClean="0"/>
              <a:t>As well as respecting students humanistic teachers respect themselves and therefore will not allow students to override their needs</a:t>
            </a:r>
          </a:p>
          <a:p>
            <a:r>
              <a:rPr lang="en-AU" baseline="0" dirty="0" smtClean="0"/>
              <a:t>Egalitarian principles give young people freedom but not license.</a:t>
            </a:r>
            <a:endParaRPr lang="en-AU" dirty="0"/>
          </a:p>
        </p:txBody>
      </p:sp>
      <p:sp>
        <p:nvSpPr>
          <p:cNvPr id="4" name="Slide Number Placeholder 3"/>
          <p:cNvSpPr>
            <a:spLocks noGrp="1"/>
          </p:cNvSpPr>
          <p:nvPr>
            <p:ph type="sldNum" sz="quarter" idx="10"/>
          </p:nvPr>
        </p:nvSpPr>
        <p:spPr/>
        <p:txBody>
          <a:bodyPr/>
          <a:lstStyle/>
          <a:p>
            <a:fld id="{A6833BAF-E438-44FB-BE38-49183BC3A720}"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Three strands inform the humanist view of children –</a:t>
            </a:r>
          </a:p>
          <a:p>
            <a:r>
              <a:rPr lang="en-AU" dirty="0" smtClean="0"/>
              <a:t>First – in a constructivist</a:t>
            </a:r>
            <a:r>
              <a:rPr lang="en-AU" baseline="0" dirty="0" smtClean="0"/>
              <a:t> understanding of </a:t>
            </a:r>
            <a:r>
              <a:rPr lang="en-AU" baseline="0" dirty="0" err="1" smtClean="0"/>
              <a:t>childrens</a:t>
            </a:r>
            <a:r>
              <a:rPr lang="en-AU" baseline="0" dirty="0" smtClean="0"/>
              <a:t> learning, humanism trusts </a:t>
            </a:r>
            <a:r>
              <a:rPr lang="en-AU" baseline="0" dirty="0" err="1" smtClean="0"/>
              <a:t>childrens</a:t>
            </a:r>
            <a:r>
              <a:rPr lang="en-AU" baseline="0" dirty="0" smtClean="0"/>
              <a:t> innate capacity for growth as they strive to become all they can be.</a:t>
            </a:r>
          </a:p>
          <a:p>
            <a:r>
              <a:rPr lang="en-AU" baseline="0" dirty="0" smtClean="0"/>
              <a:t>Second – goodness – all children are capable of considerate behaviour as they are looking out for themselves’</a:t>
            </a:r>
          </a:p>
          <a:p>
            <a:r>
              <a:rPr lang="en-AU" baseline="0" dirty="0" smtClean="0"/>
              <a:t>Humanism does not accept the sour or the bleak view adopted by behaviourists that children will need to feel pain before they will behave well and or that they will not behave thoughtfully unless manipulated through rewards.</a:t>
            </a:r>
          </a:p>
          <a:p>
            <a:r>
              <a:rPr lang="en-AU" baseline="0" dirty="0" smtClean="0"/>
              <a:t>Thirdly it believes in the </a:t>
            </a:r>
            <a:r>
              <a:rPr lang="en-AU" baseline="0" dirty="0" err="1" smtClean="0"/>
              <a:t>childrens</a:t>
            </a:r>
            <a:r>
              <a:rPr lang="en-AU" baseline="0" dirty="0" smtClean="0"/>
              <a:t> status as  human beings – age is no barrier to human rights.</a:t>
            </a:r>
            <a:endParaRPr lang="en-AU" dirty="0"/>
          </a:p>
        </p:txBody>
      </p:sp>
      <p:sp>
        <p:nvSpPr>
          <p:cNvPr id="4" name="Slide Number Placeholder 3"/>
          <p:cNvSpPr>
            <a:spLocks noGrp="1"/>
          </p:cNvSpPr>
          <p:nvPr>
            <p:ph type="sldNum" sz="quarter" idx="10"/>
          </p:nvPr>
        </p:nvSpPr>
        <p:spPr/>
        <p:txBody>
          <a:bodyPr/>
          <a:lstStyle/>
          <a:p>
            <a:fld id="{A6833BAF-E438-44FB-BE38-49183BC3A720}"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Self discipline is knowledge about oneself and the actions need to grow</a:t>
            </a:r>
            <a:r>
              <a:rPr lang="en-AU" baseline="0" dirty="0" smtClean="0"/>
              <a:t> and develop as a person – it is not about internalised compliance as with behaviourists – its about aiming to develop humane and compassionate </a:t>
            </a:r>
            <a:r>
              <a:rPr lang="en-AU" baseline="0" dirty="0" err="1" smtClean="0"/>
              <a:t>stduents</a:t>
            </a:r>
            <a:r>
              <a:rPr lang="en-AU" baseline="0" dirty="0" smtClean="0"/>
              <a:t> who can act in accord with their values and regulate their own emotions so that they enhance life rather than limit life.</a:t>
            </a:r>
          </a:p>
          <a:p>
            <a:r>
              <a:rPr lang="en-AU" baseline="0" dirty="0" smtClean="0"/>
              <a:t>In 1961, Stanley </a:t>
            </a:r>
            <a:r>
              <a:rPr lang="en-AU" baseline="0" dirty="0" err="1" smtClean="0"/>
              <a:t>Milgram</a:t>
            </a:r>
            <a:r>
              <a:rPr lang="en-AU" baseline="0" dirty="0" smtClean="0"/>
              <a:t> conducted an experiment to test an individuals response to authoritative pressure – participants were asked to administer electric shocks to respondents who gave the wrong answer to a question. Of the 40, 26 delivered the highest lethal shock – the only duress placed on the subjects was a verbal cuing form a man in a white lab coat.</a:t>
            </a:r>
          </a:p>
          <a:p>
            <a:r>
              <a:rPr lang="en-AU" baseline="0" dirty="0" smtClean="0"/>
              <a:t>Autonomous ethics – including an ability to use their emotions to enrich rather than hinder their lives, to cooperate with others, balancing their own needs with the needs of others, a strong sense of self efficacy</a:t>
            </a:r>
            <a:endParaRPr lang="en-AU" dirty="0"/>
          </a:p>
        </p:txBody>
      </p:sp>
      <p:sp>
        <p:nvSpPr>
          <p:cNvPr id="4" name="Slide Number Placeholder 3"/>
          <p:cNvSpPr>
            <a:spLocks noGrp="1"/>
          </p:cNvSpPr>
          <p:nvPr>
            <p:ph type="sldNum" sz="quarter" idx="10"/>
          </p:nvPr>
        </p:nvSpPr>
        <p:spPr/>
        <p:txBody>
          <a:bodyPr/>
          <a:lstStyle/>
          <a:p>
            <a:fld id="{A6833BAF-E438-44FB-BE38-49183BC3A720}"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err="1" smtClean="0"/>
              <a:t>Childrens</a:t>
            </a:r>
            <a:r>
              <a:rPr lang="en-AU" dirty="0" smtClean="0"/>
              <a:t> minds are focused</a:t>
            </a:r>
            <a:r>
              <a:rPr lang="en-AU" baseline="0" dirty="0" smtClean="0"/>
              <a:t> on what they will get out of behaving in a certain way </a:t>
            </a:r>
            <a:endParaRPr lang="en-AU" dirty="0"/>
          </a:p>
        </p:txBody>
      </p:sp>
      <p:sp>
        <p:nvSpPr>
          <p:cNvPr id="4" name="Slide Number Placeholder 3"/>
          <p:cNvSpPr>
            <a:spLocks noGrp="1"/>
          </p:cNvSpPr>
          <p:nvPr>
            <p:ph type="sldNum" sz="quarter" idx="10"/>
          </p:nvPr>
        </p:nvSpPr>
        <p:spPr/>
        <p:txBody>
          <a:bodyPr/>
          <a:lstStyle/>
          <a:p>
            <a:fld id="{B48BEE97-DE48-468D-ACAE-62FFAF78BBAA}" type="slidenum">
              <a:rPr lang="en-AU" smtClean="0"/>
              <a:pPr/>
              <a:t>13</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1A3FD76-58FA-4C02-BC95-98627044A167}" type="datetimeFigureOut">
              <a:rPr lang="en-AU" smtClean="0"/>
              <a:pPr/>
              <a:t>14/09/2011</a:t>
            </a:fld>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27B9DDD-7172-44CC-B897-E93F76BA3DB0}"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A3FD76-58FA-4C02-BC95-98627044A167}" type="datetimeFigureOut">
              <a:rPr lang="en-AU" smtClean="0"/>
              <a:pPr/>
              <a:t>14/09/2011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627B9DDD-7172-44CC-B897-E93F76BA3DB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A3FD76-58FA-4C02-BC95-98627044A167}" type="datetimeFigureOut">
              <a:rPr lang="en-AU" smtClean="0"/>
              <a:pPr/>
              <a:t>14/09/2011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627B9DDD-7172-44CC-B897-E93F76BA3DB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A3FD76-58FA-4C02-BC95-98627044A167}" type="datetimeFigureOut">
              <a:rPr lang="en-AU" smtClean="0"/>
              <a:pPr/>
              <a:t>14/09/2011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627B9DDD-7172-44CC-B897-E93F76BA3DB0}" type="slidenum">
              <a:rPr lang="en-AU" smtClean="0"/>
              <a:pPr/>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1A3FD76-58FA-4C02-BC95-98627044A167}" type="datetimeFigureOut">
              <a:rPr lang="en-AU" smtClean="0"/>
              <a:pPr/>
              <a:t>14/09/2011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627B9DDD-7172-44CC-B897-E93F76BA3DB0}" type="slidenum">
              <a:rPr lang="en-AU" smtClean="0"/>
              <a:pPr/>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A3FD76-58FA-4C02-BC95-98627044A167}" type="datetimeFigureOut">
              <a:rPr lang="en-AU" smtClean="0"/>
              <a:pPr/>
              <a:t>14/09/2011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627B9DDD-7172-44CC-B897-E93F76BA3DB0}" type="slidenum">
              <a:rPr lang="en-AU" smtClean="0"/>
              <a:pPr/>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1A3FD76-58FA-4C02-BC95-98627044A167}" type="datetimeFigureOut">
              <a:rPr lang="en-AU" smtClean="0"/>
              <a:pPr/>
              <a:t>14/09/2011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627B9DDD-7172-44CC-B897-E93F76BA3DB0}"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1A3FD76-58FA-4C02-BC95-98627044A167}" type="datetimeFigureOut">
              <a:rPr lang="en-AU" smtClean="0"/>
              <a:pPr/>
              <a:t>14/09/2011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627B9DDD-7172-44CC-B897-E93F76BA3DB0}" type="slidenum">
              <a:rPr lang="en-AU" smtClean="0"/>
              <a:pPr/>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1A3FD76-58FA-4C02-BC95-98627044A167}" type="datetimeFigureOut">
              <a:rPr lang="en-AU" smtClean="0"/>
              <a:pPr/>
              <a:t>14/09/2011</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627B9DDD-7172-44CC-B897-E93F76BA3DB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1A3FD76-58FA-4C02-BC95-98627044A167}" type="datetimeFigureOut">
              <a:rPr lang="en-AU" smtClean="0"/>
              <a:pPr/>
              <a:t>14/09/2011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627B9DDD-7172-44CC-B897-E93F76BA3DB0}"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1A3FD76-58FA-4C02-BC95-98627044A167}" type="datetimeFigureOut">
              <a:rPr lang="en-AU" smtClean="0"/>
              <a:pPr/>
              <a:t>14/09/2011</a:t>
            </a:fld>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27B9DDD-7172-44CC-B897-E93F76BA3DB0}" type="slidenum">
              <a:rPr lang="en-AU" smtClean="0"/>
              <a:pPr/>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1A3FD76-58FA-4C02-BC95-98627044A167}" type="datetimeFigureOut">
              <a:rPr lang="en-AU" smtClean="0"/>
              <a:pPr/>
              <a:t>14/09/2011</a:t>
            </a:fld>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27B9DDD-7172-44CC-B897-E93F76BA3DB0}"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youtube.com/watch?v=d2FT4FprxDg"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BcvSNg0HZwk"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southrange.com/assets/images/centennial/Class_Room_with_Lillian_Siira_Tervonen_1910.jpg"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members.1012surfnet.at/pfs/gordon.gi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smtClean="0">
                <a:hlinkClick r:id="rId2"/>
              </a:rPr>
              <a:t>http://www.youtube.com/watch?v=d2FT4FprxDg</a:t>
            </a:r>
            <a:endParaRPr lang="en-AU"/>
          </a:p>
        </p:txBody>
      </p:sp>
      <p:sp>
        <p:nvSpPr>
          <p:cNvPr id="3" name="Slide Number Placeholder 2"/>
          <p:cNvSpPr>
            <a:spLocks noGrp="1"/>
          </p:cNvSpPr>
          <p:nvPr>
            <p:ph type="sldNum" sz="quarter" idx="12"/>
          </p:nvPr>
        </p:nvSpPr>
        <p:spPr/>
        <p:txBody>
          <a:bodyPr/>
          <a:lstStyle/>
          <a:p>
            <a:fld id="{76B421BC-32D3-4735-ADD8-BD6B18A769B6}" type="slidenum">
              <a:rPr lang="en-US" altLang="en-US" smtClean="0"/>
              <a:pPr/>
              <a:t>1</a:t>
            </a:fld>
            <a:endParaRPr lang="en-US" altLang="en-US"/>
          </a:p>
        </p:txBody>
      </p:sp>
      <p:sp>
        <p:nvSpPr>
          <p:cNvPr id="4" name="Title 3"/>
          <p:cNvSpPr>
            <a:spLocks noGrp="1"/>
          </p:cNvSpPr>
          <p:nvPr>
            <p:ph type="title"/>
          </p:nvPr>
        </p:nvSpPr>
        <p:spPr/>
        <p:txBody>
          <a:bodyPr/>
          <a:lstStyle/>
          <a:p>
            <a:r>
              <a:rPr lang="en-AU" dirty="0" smtClean="0"/>
              <a:t>Reflection:</a:t>
            </a:r>
            <a:endParaRPr lang="en-AU"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p:txBody>
          <a:bodyPr/>
          <a:lstStyle/>
          <a:p>
            <a:r>
              <a:rPr lang="en-AU" dirty="0"/>
              <a:t>Good teaching is about a strong connection between teacher and student</a:t>
            </a:r>
          </a:p>
          <a:p>
            <a:r>
              <a:rPr lang="en-AU" dirty="0"/>
              <a:t>Teachers must understand that everyone’s behaviour is needs driven, not good or bad</a:t>
            </a:r>
          </a:p>
          <a:p>
            <a:r>
              <a:rPr lang="en-AU" dirty="0"/>
              <a:t>Must develop effective teacher-student </a:t>
            </a:r>
            <a:r>
              <a:rPr lang="en-AU" dirty="0" smtClean="0"/>
              <a:t>relationships</a:t>
            </a:r>
          </a:p>
          <a:p>
            <a:r>
              <a:rPr lang="en-AU" dirty="0" smtClean="0"/>
              <a:t>Core – students will work productively and act thoughtfully when their needs are met by </a:t>
            </a:r>
            <a:r>
              <a:rPr lang="en-AU" i="1" dirty="0" smtClean="0"/>
              <a:t>what </a:t>
            </a:r>
            <a:r>
              <a:rPr lang="en-AU" dirty="0" smtClean="0"/>
              <a:t>we are asking them to do and </a:t>
            </a:r>
            <a:r>
              <a:rPr lang="en-AU" i="1" dirty="0" smtClean="0"/>
              <a:t>how </a:t>
            </a:r>
            <a:r>
              <a:rPr lang="en-AU" dirty="0" smtClean="0"/>
              <a:t>we are asking them to do it</a:t>
            </a:r>
            <a:endParaRPr lang="en-AU" dirty="0"/>
          </a:p>
          <a:p>
            <a:endParaRPr lang="en-US" dirty="0"/>
          </a:p>
        </p:txBody>
      </p:sp>
      <p:sp>
        <p:nvSpPr>
          <p:cNvPr id="5" name="Slide Number Placeholder 5"/>
          <p:cNvSpPr>
            <a:spLocks noGrp="1"/>
          </p:cNvSpPr>
          <p:nvPr>
            <p:ph type="sldNum" sz="quarter" idx="12"/>
          </p:nvPr>
        </p:nvSpPr>
        <p:spPr/>
        <p:txBody>
          <a:bodyPr/>
          <a:lstStyle/>
          <a:p>
            <a:fld id="{1A5D07AF-AB69-44E2-A110-8D027F8889EF}" type="slidenum">
              <a:rPr lang="en-US" altLang="en-US"/>
              <a:pPr/>
              <a:t>10</a:t>
            </a:fld>
            <a:endParaRPr lang="en-US" altLang="en-US"/>
          </a:p>
        </p:txBody>
      </p:sp>
      <p:sp>
        <p:nvSpPr>
          <p:cNvPr id="7170" name="Rectangle 2"/>
          <p:cNvSpPr>
            <a:spLocks noGrp="1" noChangeArrowheads="1"/>
          </p:cNvSpPr>
          <p:nvPr>
            <p:ph type="title"/>
          </p:nvPr>
        </p:nvSpPr>
        <p:spPr/>
        <p:txBody>
          <a:bodyPr/>
          <a:lstStyle/>
          <a:p>
            <a:r>
              <a:rPr lang="en-AU"/>
              <a:t>Principles</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Sense of community</a:t>
            </a:r>
          </a:p>
          <a:p>
            <a:r>
              <a:rPr lang="en-AU" dirty="0" smtClean="0"/>
              <a:t>Involvement with teachers</a:t>
            </a:r>
          </a:p>
          <a:p>
            <a:r>
              <a:rPr lang="en-AU" dirty="0" smtClean="0"/>
              <a:t>A conducive physical environment</a:t>
            </a:r>
          </a:p>
          <a:p>
            <a:r>
              <a:rPr lang="en-AU" dirty="0" smtClean="0"/>
              <a:t>Relevant curriculum</a:t>
            </a:r>
          </a:p>
          <a:p>
            <a:r>
              <a:rPr lang="en-AU" dirty="0" smtClean="0"/>
              <a:t>Authentic assessment</a:t>
            </a:r>
          </a:p>
          <a:p>
            <a:r>
              <a:rPr lang="en-AU" dirty="0" smtClean="0"/>
              <a:t>Authentic feedback</a:t>
            </a:r>
          </a:p>
          <a:p>
            <a:r>
              <a:rPr lang="en-AU" dirty="0" smtClean="0"/>
              <a:t>Class meetings</a:t>
            </a:r>
          </a:p>
          <a:p>
            <a:r>
              <a:rPr lang="en-AU" dirty="0" smtClean="0"/>
              <a:t>Cooperative learning groups</a:t>
            </a:r>
            <a:endParaRPr lang="en-AU" dirty="0"/>
          </a:p>
        </p:txBody>
      </p:sp>
      <p:sp>
        <p:nvSpPr>
          <p:cNvPr id="3" name="Title 2"/>
          <p:cNvSpPr>
            <a:spLocks noGrp="1"/>
          </p:cNvSpPr>
          <p:nvPr>
            <p:ph type="title"/>
          </p:nvPr>
        </p:nvSpPr>
        <p:spPr/>
        <p:txBody>
          <a:bodyPr/>
          <a:lstStyle/>
          <a:p>
            <a:r>
              <a:rPr lang="en-AU" dirty="0" smtClean="0"/>
              <a:t>Egalitarian teaching</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smtClean="0"/>
              <a:t>Must be in keeping with the school’s educational aims of preparing students to live by the value of equality and social justice</a:t>
            </a:r>
          </a:p>
          <a:p>
            <a:r>
              <a:rPr lang="en-AU" dirty="0" smtClean="0"/>
              <a:t>Self discipline</a:t>
            </a:r>
          </a:p>
          <a:p>
            <a:r>
              <a:rPr lang="en-AU" dirty="0" smtClean="0"/>
              <a:t>Autonomous ethics</a:t>
            </a:r>
          </a:p>
          <a:p>
            <a:r>
              <a:rPr lang="en-AU" dirty="0" smtClean="0"/>
              <a:t>Not compliance – unethical, ineffective and dangerous</a:t>
            </a:r>
          </a:p>
          <a:p>
            <a:endParaRPr lang="en-AU" dirty="0" smtClean="0"/>
          </a:p>
          <a:p>
            <a:r>
              <a:rPr lang="en-AU" dirty="0" smtClean="0"/>
              <a:t>The </a:t>
            </a:r>
            <a:r>
              <a:rPr lang="en-AU" dirty="0" err="1" smtClean="0"/>
              <a:t>Milgram</a:t>
            </a:r>
            <a:r>
              <a:rPr lang="en-AU" dirty="0" smtClean="0"/>
              <a:t> experiment </a:t>
            </a:r>
          </a:p>
          <a:p>
            <a:r>
              <a:rPr lang="en-AU" dirty="0" smtClean="0">
                <a:hlinkClick r:id="rId3"/>
              </a:rPr>
              <a:t>http://</a:t>
            </a:r>
            <a:r>
              <a:rPr lang="en-AU" dirty="0" smtClean="0">
                <a:hlinkClick r:id="rId3"/>
              </a:rPr>
              <a:t>www.youtube.com/watch?v=BcvSNg0HZwk</a:t>
            </a:r>
            <a:endParaRPr lang="en-AU" dirty="0" smtClean="0"/>
          </a:p>
          <a:p>
            <a:endParaRPr lang="en-AU" dirty="0"/>
          </a:p>
        </p:txBody>
      </p:sp>
      <p:sp>
        <p:nvSpPr>
          <p:cNvPr id="3" name="Slide Number Placeholder 2"/>
          <p:cNvSpPr>
            <a:spLocks noGrp="1"/>
          </p:cNvSpPr>
          <p:nvPr>
            <p:ph type="sldNum" sz="quarter" idx="12"/>
          </p:nvPr>
        </p:nvSpPr>
        <p:spPr/>
        <p:txBody>
          <a:bodyPr/>
          <a:lstStyle/>
          <a:p>
            <a:fld id="{76B421BC-32D3-4735-ADD8-BD6B18A769B6}" type="slidenum">
              <a:rPr lang="en-US" altLang="en-US" smtClean="0"/>
              <a:pPr/>
              <a:t>12</a:t>
            </a:fld>
            <a:endParaRPr lang="en-US" altLang="en-US"/>
          </a:p>
        </p:txBody>
      </p:sp>
      <p:sp>
        <p:nvSpPr>
          <p:cNvPr id="4" name="Title 3"/>
          <p:cNvSpPr>
            <a:spLocks noGrp="1"/>
          </p:cNvSpPr>
          <p:nvPr>
            <p:ph type="title"/>
          </p:nvPr>
        </p:nvSpPr>
        <p:spPr/>
        <p:txBody>
          <a:bodyPr/>
          <a:lstStyle/>
          <a:p>
            <a:r>
              <a:rPr lang="en-AU" dirty="0" smtClean="0"/>
              <a:t>Goals of Discipline</a:t>
            </a:r>
            <a:endParaRPr lang="en-AU"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p:txBody>
          <a:bodyPr>
            <a:normAutofit lnSpcReduction="10000"/>
          </a:bodyPr>
          <a:lstStyle/>
          <a:p>
            <a:r>
              <a:rPr lang="en-AU" dirty="0"/>
              <a:t>Power controlled children will come unstuck later on in </a:t>
            </a:r>
            <a:r>
              <a:rPr lang="en-AU" dirty="0" smtClean="0"/>
              <a:t>adolescence</a:t>
            </a:r>
            <a:endParaRPr lang="en-AU" dirty="0"/>
          </a:p>
          <a:p>
            <a:r>
              <a:rPr lang="en-AU" dirty="0"/>
              <a:t>By early secondary years, power just won’t work as a strategy because the means to implement it is not open to </a:t>
            </a:r>
            <a:r>
              <a:rPr lang="en-AU" dirty="0" smtClean="0"/>
              <a:t>teachers</a:t>
            </a:r>
          </a:p>
          <a:p>
            <a:r>
              <a:rPr lang="en-AU" dirty="0" smtClean="0"/>
              <a:t>Using rewards and punishments is educationally ineffective – focus in on what – egalitarian discipline – give children a moral compass </a:t>
            </a:r>
          </a:p>
          <a:p>
            <a:r>
              <a:rPr lang="en-AU" i="1" dirty="0" smtClean="0"/>
              <a:t>Why we act is as important as how we act</a:t>
            </a:r>
          </a:p>
          <a:p>
            <a:r>
              <a:rPr lang="en-AU" i="1" dirty="0" smtClean="0"/>
              <a:t>(</a:t>
            </a:r>
            <a:r>
              <a:rPr lang="en-AU" i="1" dirty="0" err="1" smtClean="0"/>
              <a:t>Covaleskie</a:t>
            </a:r>
            <a:r>
              <a:rPr lang="en-AU" i="1" dirty="0" smtClean="0"/>
              <a:t> 1992)</a:t>
            </a:r>
          </a:p>
          <a:p>
            <a:endParaRPr lang="en-AU" dirty="0"/>
          </a:p>
          <a:p>
            <a:endParaRPr lang="en-US" dirty="0"/>
          </a:p>
        </p:txBody>
      </p:sp>
      <p:sp>
        <p:nvSpPr>
          <p:cNvPr id="5" name="Slide Number Placeholder 5"/>
          <p:cNvSpPr>
            <a:spLocks noGrp="1"/>
          </p:cNvSpPr>
          <p:nvPr>
            <p:ph type="sldNum" sz="quarter" idx="12"/>
          </p:nvPr>
        </p:nvSpPr>
        <p:spPr/>
        <p:txBody>
          <a:bodyPr/>
          <a:lstStyle/>
          <a:p>
            <a:fld id="{1A91166B-89EC-442B-A618-C3C4C98FF103}" type="slidenum">
              <a:rPr lang="en-US" altLang="en-US"/>
              <a:pPr/>
              <a:t>13</a:t>
            </a:fld>
            <a:endParaRPr lang="en-US" altLang="en-US"/>
          </a:p>
        </p:txBody>
      </p:sp>
      <p:sp>
        <p:nvSpPr>
          <p:cNvPr id="5122" name="Rectangle 2"/>
          <p:cNvSpPr>
            <a:spLocks noGrp="1" noChangeArrowheads="1"/>
          </p:cNvSpPr>
          <p:nvPr>
            <p:ph type="title"/>
          </p:nvPr>
        </p:nvSpPr>
        <p:spPr/>
        <p:txBody>
          <a:bodyPr/>
          <a:lstStyle/>
          <a:p>
            <a:r>
              <a:rPr lang="en-AU"/>
              <a:t>“Power” AND THE FUTURE</a:t>
            </a: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395536" y="1268760"/>
            <a:ext cx="8229600" cy="1206500"/>
          </a:xfrm>
        </p:spPr>
        <p:txBody>
          <a:bodyPr>
            <a:normAutofit fontScale="85000" lnSpcReduction="10000"/>
          </a:bodyPr>
          <a:lstStyle/>
          <a:p>
            <a:pPr eaLnBrk="1" hangingPunct="1"/>
            <a:r>
              <a:rPr lang="en-AU" dirty="0" smtClean="0"/>
              <a:t>How would you manage a child whose behaviour appears hostile and defiant and who bullies others? </a:t>
            </a:r>
          </a:p>
          <a:p>
            <a:pPr eaLnBrk="1" hangingPunct="1">
              <a:buNone/>
            </a:pPr>
            <a:r>
              <a:rPr lang="en-AU" dirty="0" smtClean="0"/>
              <a:t>	</a:t>
            </a:r>
          </a:p>
        </p:txBody>
      </p:sp>
      <p:sp>
        <p:nvSpPr>
          <p:cNvPr id="40962" name="Rectangle 2"/>
          <p:cNvSpPr>
            <a:spLocks noGrp="1" noChangeArrowheads="1"/>
          </p:cNvSpPr>
          <p:nvPr>
            <p:ph type="title"/>
          </p:nvPr>
        </p:nvSpPr>
        <p:spPr/>
        <p:txBody>
          <a:bodyPr/>
          <a:lstStyle/>
          <a:p>
            <a:pPr eaLnBrk="1" hangingPunct="1"/>
            <a:r>
              <a:rPr lang="en-US" dirty="0" smtClean="0"/>
              <a:t>Question – Bully or not?</a:t>
            </a:r>
            <a:endParaRPr lang="en-AU" dirty="0" smtClean="0"/>
          </a:p>
        </p:txBody>
      </p:sp>
      <p:sp>
        <p:nvSpPr>
          <p:cNvPr id="40964" name="AutoShape 8" descr="data:image/jpeg;base64,/9j/4AAQSkZJRgABAQAAAQABAAD/2wBDAAkGBwgHBgkIBwgKCgkLDRYPDQwMDRsUFRAWIB0iIiAdHx8kKDQsJCYxJx8fLT0tMTU3Ojo6Iys/RD84QzQ5Ojf/2wBDAQoKCg0MDRoPDxo3JR8lNzc3Nzc3Nzc3Nzc3Nzc3Nzc3Nzc3Nzc3Nzc3Nzc3Nzc3Nzc3Nzc3Nzc3Nzc3Nzc3Nzf/wAARCAClAOEDASIAAhEBAxEB/8QAHAAAAgIDAQEAAAAAAAAAAAAABQYEBwACAwEI/8QAURAAAgEDAwIDBAcEBQYJDQAAAQIDAAQRBRIhBjETQVEiYXGBBxQykaGx0SNCwfAWYpSy4SUzUoKS8RUkJjVDVHKTszRFRlZldHWDhKKjwuL/xAAaAQADAQEBAQAAAAAAAAAAAAACAwQBAAUG/8QAJBEAAgICAwACAwEBAQAAAAAAAAECEQMhBBIxIkETUWEFFKH/2gAMAwEAAhEDEQA/AK3t9CndLaV4FMUkSuSE7gim7RtF011xJZW7nHd4gfzp/wCn9BiuOk9HmMY3SWMLdvVBXG40FbcsyIQfdXTjq0dil8tgu16e0ZwAdKsiffAtEE6W0QLk6TY/2df0razBjOGBz27UVLjw+DU7bLUogZun9BQf8z2Hztk/SoV1oWinOzSbBfhbr+lGJnySM1rbWE99JhF2xqMtIw4A/jW9jH1F5en9Jc/82Wf/AHK/pW8mg6Qq4Gl2R/8AkL+lFr9rSGUR2ckrbft+IBwflUOSbg4NbZsUv0LmqaRpqKRHYWo+EK0rXVhbiUhbeIfBBTvegupzS9JbFpe3nWNsyMY/kVkGHT4dozbRH/UFdDaWy97eID/sijdpZM+FVCSeAAOSfdVg9NdBQW4S91lBI55S3/dX/tep/CkShP7Z9ZHncHjYLcU3/wCiZ0z0odVKMulQNCe8skICfeRyfhmnu36C0GGDN5YabkdyLVPzIpmkYRx7f2aqOFVQAoHoKgXEa3TjxXDY49uTj7hRrI1pHzHK5H/TLt1UV/Abb6F0VgiPTNJk28Em0jPP3VNTpvpNh7OhaQw9fqcf6Vu9ttX2ZV47BTj86HyNLbEtFJEjH1bIrvzTRMsaCKdKdLSfZ0HSSfQWcf6Vv/RDpgf+j+lf2OP9KBTanPH7W6OGQc8jhvhXSy6vkjIW7XnOM578e/8An4UcOUrqSBlh/Qa/of0z/wCruk/2OP8ASuU3SHTW046f0ke/6nH+lF7a6iuoEngcNG4yD2rJ5AF5ParE16IdledQ9MaLGhEOkWMZ/q2yD+FIsOk2UF6RJp9syE9mhB/hVtagFmLbuaXptISRyVXmuk41RnRrZ5oemdOyKol0XTGPnutE/SmOLp7phwP8gaT/AGKP9KTJ0lsX9gH76nadrpA2uTmldWcpDHN0z03g40DSvlZx/pUYdM9O7h/kLTP7JH+lewal4o4bvUuOXK7jXUFZxfpzppRzoWl5/wDc4/0qBd6P01GjAaJpQOD2tI/0qJr+rvaq3PGOKS7nqdyTlz2ok19mXZWO/wCH4VlcOf5NZW2jqPrzohFborQdw/8AN0H/AIa1J1C0BB4qP0Of+RWg/wDw6D+4tEbuQFSCfKuW9HL2xD1MG3m4HBNcVnLELnJ9BRPWxGwJOO1CtHYS6vbRjGA+4/Bef4VLk0yqLtDTp9stjbKkqobqY9jzt/3UN1u+uAVtLXDSMdqDP2j6mpV4xJ8VGJkIKr/Vz50Eitp4p3uZJN0hUqijnGe5NT9rGqKSsHSaVeRyOAvi4G93Q9/jUbw/Xg+lG0uZrOzdZRiWZy2T3C9hQo+0SxGMntToyvQL0D7leKGHYsmcUYugAhNLF7c+G5pi1syK7OiyOgNNWSeTUJkHhxezGT+8/f8AD8z7qdGnDyOFP7OPuaUukHePpWzMZy8gLZ9CSfyANEpEma2+r27FQ32pCecetTZcjnJ0MWBv1nae5WaXIAfnA5zk+grkS+NqHCjy24Ue4V3s7CO2UEZL+bHua3mMcancVwKOENbBkknSIMpfYQSPhjvQy4h3EgOC3uPb5URaQSZKZI8uO1DL213D2lUnOcjvRSgZZCl/YRFfFLyHtnsufdQ4iw48c4lBzu3cevb+PuqZcwOsbYkY+eM0Eu4IgquUywIVWJ70hwOuhn6XvprK5MImMsEhBAPb/f5/hTLqN6EVirVV1pcywzo/KhDnvwf5/hTNq2os2kfWlPsYAYjyOKo4+WtSOjiU5pIlR6is8+wNnmjtrAjJuIqt+mrh7mfxC3nVk6dkxrk01SbdjuZgWJ0DNVsFfyGKVbjTXjmDIOKsS5jGOcUCv4FBzTEzzHFIE6eGVlBPamFDiD5UAVxG/lRWxm8XCseK6zkJ3WYlaJyoJFVZczOJGDEgivobUNJS6jxtBzSN1B0XEUaRY8HnsKCUkglBspisrtsH+iPvrKKzurPrTo6UJ0ToQ/8AZsH/AIa1y1XU0hQ5bBqL0zKV6L0MDv8A8HQY/wC7FB9ZhnuHUc4Jo26QzDFSl8iJfXcl39nOKCi5m0+7FwmcgEfeMU0R6f4UI3cnFKXVF1FakruGT5VO4OXo3LOEX8SVL1k6x+FKgU575/hXJerlSPbGDuHnS8luupxbUH7XPskedQTavExBUgg4qWUOrGxn2VjJLrk9wzM5Jz2oxbXIe0SZgMleaTIQ/AA+AovcXS2VlHET7SjJ+fNNxK3QGV0rN9V1FFJUGliQPdXG1QeawXD31wzMSFHYUW0+BFcMe3rVEkkqYjBP52Wt0VGq9P20bAERx7Rx5+dctV1u2tJ1itzuI+2+e1DdJv54OmTHZwSzzPK4VI1ySOP4/Cl+26f6p1S+SS9uLeziYj9jG+XXn94gHJ+dSOO9Ft18mPc94WgWWJ929cjB4xSxeazNHchE9tx3GDinB7OCz0+G1eUv4SBdxxk4Hp60u6t0tDqwd4pGBcgHnByPLtRxi2rYHcm2Ophol8dBGT5g5H315fTxshKHOex9aXE+j27tmU2OqXMDKOQVBU/Hnn7s0Ui027tRtu7iKUgc7FK5+Ro0mgbsiTPIAWPK9jQa4lJZRt24BGPP+f58qZdqhCrY5FANWRUl5NC0BIhT90QHG48fz8q6apfeFo06jlHKoQPjxUW5kLNuAwBkD3cfrmoWpTf5LnQsSfEQDPz/AEoJ6RRwUnyIL+nfpS6EcxRj58VZ+l3OY1xzVNaRIy3a7SasnR7ljGoNHhl2R6X+zgSlaGe5mGBk0v6ldYBqbPKWT0NBb/O3k1Sz5tgt7wmTmjGlzscEUBMRaTimLSItsYzQnIY7W4BjG70qDrE8RgYY8jWyZA4NB9ac+E2CQcGk5HtFeNfE+fOKytc1lPFWj6Z6TmU9KaMg7rYQj/7BRVbQSe0aU+hWmfRNNDA7BaxAf7Ip5iGIhReg5YuC0B9T9iFvhiqb6xYyXTP/AKBq2uo7lYIn54x6VTXUV0JXcDuTTVH9EjZP6SuAL23LdhKpPu5pm6iska+kZDj2j+dJfR9vNda3Z2cf2ppVUH0Hcn5AGn3qJl+tloSWjflWPmPI1Dy4dZIu4ku6YGsrKKN97kcHNedX6Rd6hBFeafC0ghXFyEGSij7LY9OSD6edSIDJ54otp15JaLJPExVo0LeoOOcfdS8Tp2OyRuNCBaQLbRAt5+tdHvxGPZqd1tFDa6wXtBtt7qFLiNccKHBJA9wOaV5JTn1qn30g8dF1/R1eD+jYZyNrSSHv78VteXl09/Hb6a/hs5I37c7ff7/KgPRc6jpW2EPBDuHye7Z5NE0uBpi3WpSgOYIi6g/vHjAqOTubR72DGo4VL7Zy1ZNfFwnhX4Qx/b2xBg/bIwTxzmi2iS3UMrtcnPjckDsCKSYOoOqtW/42IoBbjc3h7DyPOmjTNYW8tY96lHB5UjlfdT4slyRoP3OohcZ7UJuboSuSvnXG5lGR3xiuIkTBINGnYLikZLIVwaAXxluLwJGOcdyeAaLzSggjPNLuqvJ+0+qsfGzx6AeeaCekClbMGm3uSriANjgNMu40E1gPEsUEm4OCXdT9woudLgk06GaIyLcO3JY5IPrnzoRqUBebJOWVQpbPep5SclR6fBxwhmU2c9IBN4mKtDRoE8Nc96q/SAY71dxq09CIeNOabx1Q3/YyqVUEriBRHkUvamdmTTZPFui4FLGrwk7sDzq0+XbB1iqyMPjTVplr7ApZ0mMrLgjzp309AsQNCavThdR+GtL1+pdJBg9jTXeFWGCKAX2wRu3YYNTTdstxxdHzhtHrWVvtFZTrA6H0z0bBGvSmjMAAWsIGP+wKOSMBHgHypG6M1tJNC023U8xWsUZ+IUU4xSBogzdqoirRNm7R9FvqWzmu4ZAme1VRq+iXFtK8jox586vWaSMjypR6rMJt3zjnyqiBHPYj9APHB1dpxcgbi8YJ4wzKVH4kUxRXG/xrKf8Az1s7R4I5xntSNODFchoWKsrBlK91IPB++rMls7TXLC012GT6tc3KAXDYJRnXhtwHIPHf0qbn4rqSKuDlUbiDFiORgYreVXFs6ouWcbQPeeKm/wDBt1FEsmYrgE4xA+8j4r3AropjtHDTlTd944dwJj/rN/AVBGLTL5TVC39JOnfVrTTJ4TuWBBZtz5qMj8d1IQPmSKvTT9MsNZs30/VohLBNx3wyt5Mp8jzVQdadN3XS2tGwkYywsN9vMB/nE/gQe49/vqvxEM/Rk6Dulawurcn/ADcgYD0DYH5rTTq1ubrR5oIyGZoiTj8qrrouY2erKsv2LlDEfj3X8Rj51ZlptRxKM4DbHz5A1BkXXIe7xmsvFr7RR0msaww+ri+uwqZTwxKcAdiMfz2pw+jA3gmu0mLGJQre0ckE/wC4V5qvTM0GuXXgw7w8hZdoGAD3B9KaumreK3jRECli2ZCpyM4xVMn8dErwuPybDdwhwxGOaGykKO/xojeSgFlU9u9A72YAHGKy0kCmcb68SGFiWxxXml3dnLYrOzR73UHJPY9+aEXEZvJPDOSCKEanYiDZbQ7g0jAHHkPOg9ejk1HYy3+pwxDw7ZlZsbdwOQvz8yaEswdcnvQpmKNgjHw4rdLnBrnA5Zn6iR/m7hGHrVidM3DeGvvFVvG4mmUZxzVh9MeyqD3UWNUbny947HeEGSMZ9KG6laAg8c0XsiPDGfSsuIgwzT7POcRXt7YRy5xTJYEGMCh00W1zUi0faRg1rOWmTL2LKk44pQ1hmi3gZxg06SNuiOeeKUeoo/tHHkaROP2UwmfO+TWV5n3VlNMsu3oTTiuk2UvP7SFH+8Zp6kVlgAXuB2oN0WY06a0gnH/kUX9wUYe5jw1UpdUS5cjyeirqz34lxB3NL+o2erXSkEDb8eafY4Y55SzfKuptkEWBj7qx53FifxJlQ/0evmfkcn1qzujtGaDoyaKc5b6w7AEfZyq9vur0RIzezjOaZNJUJYzxk+ySMj0yDQZcznGmHhxqMitNZsltJ9qFg/mwGO/cVGshh8D15I/jTF1NZeLGZFGJEODjzFCbSKMqAUYMO58qQlsq+hg0qYKyMDjack1nX+mDWdNspxE0k0EvdRkhSOfxqNp2GmVU5Qd+KZwY5d0L5KNGVYAkHn0I7U+rVMU3Tsqq40aGJeJI1buCGANNuk3aXcEh3AyhAkyLyQ+Mgj3Hv9/pVadXCfTdXu7S9cyzxOSZGHEqHlX9QSPlxQXSdYudIvPrVjKVzw6Mx2sPQ/zxUuTDaKcXK6P+Fqy6RPfOJlkCH7JyTnPpxUm00t7Es8r+yowPd3pPT6RDIfDCbCO4A5z8vKtperJLxAqPgH1NAlWmWyvJHsnoYLq5Xectk+6g1zMQCFOcntUIXjNxvUvRTTbF5mEkyn4nisbsTVG2nW5VGlcY486R+rNWuIdaAtZmQxpg7fPJ/wB1WTepHDbEbxn3dsVUfUkTnVHl2+y54NHiqyfK9EqLUzdBfGULIfMcA11LYxzQXHhx8cVLsZJDGUkIPmMn86dKOxEcn0w5pWXuRnyqzum1wqkmqy0KRPrGGIzntVjaTOqIu0igqhjlfg8Qyqijnyr2S4Uj7XFLp1MKuC4qLPq6rn2xRoWwzdTYJOR99a21yNw5pUutZ/rCo9p1Gpl2lhwa1tHKLZZMM6svJ8qBdQkNA5Xvg1GtdYV0XawrS+ufrCMuc8H8q5xs5So+eeayvPa9TWVvVm9y9enL8xdN6Yq+VpH/AHRXZb+WU+wpPPNJ2h6qF0+ygP7sSqOfQU96DFFMqkgZPejeeNUHl4WSEFKXjJunxTbGdlIJrrfeLFE5HkuaOQQxhMYr26tUlj2YGCPSlOduxCxuhR0dJZJNz5GTnmnLS4vDtJgT9oj8jXC0sFjYAKOPdRIR7I2A7Eihc02FDG0K+t2XiEkZYHuufs0sXcQRwqsdwOTkY936U96vbMV8eIEsB7YH7w9aU7iW3kbcThs4PHIokxitG2nfsI/EcgDyzxUzTrwzXJPrQS8ut58NDhPQVJs5VtoS7HLMO1GpUY0JX0wFW12zlHDPbYb5McH8aruQ7WZgOBjj1pm+kLUTedRyIDlYIxHn+t9o/nSyCDx6sPlRN2JYT6cEcl5IeCTGRg+uRR0WFs0odo8c8lf0oLNd2dleQrYRkKi7JXPdznk/z/CmPSUk1eYW9knizkZ8MMAT9+Ki5GOalcdn13+JyOHPjPBnpP8Ao3aF0/HNbrJZCGcHzjIDfAgkGjDaXcQL+1tpVHqUOPvrn0d05q+mXizXckEVuw9uIvvf4jHA++rDj8MAcOff2zTYY+0TxOd0xZnHHLtH9laz2aTA4APHPNIvX2lx6XbWUsx/aXbM8cIA4jXjcSfUnge4n0r6AuBE/P1WMsvO91zivnD6StaOudV3LLJvhtwIIzng4JLfLcT91MjjUdkE52KkjF39lcLXaNcCtEwO5xivGnRDgHJ93nRCabJkVw1tIsyNtZOadbHV1Ma7DwQPOq6Znk/cIXzPupj08sUU9hxge6jhBS9O7OIw3WvlG8NiVx299D5NbJJOc1H1COOeDk+2v2W9P8KCMzKdp7g471jxv6N772FrnVi3AJ5qOl8Qcg4NDSCexrdQcUuWNjo5EMdlrzRkAscUwW2tCZMFx28zVfqGz6VJimkjOQ3amQxuhU5qxf3H0rK0y1ZRdTS1+mOlmuNPs7kgnfGr/eB+tWDpGlPaqAAeKldFW0S9J6M20ZNjCT/sCj6KgHHFQNfI9bJyZZIKMiPBGw7g1MReOcVm9QK5POq9zW2TUiSCByBWsj7lwagy3gA4NRXvCe2a5HOOjfVtRewXZOuQw9lwOGqury7VpHKLhm8/nTr1TeZ0VCAA+0jn1HB/Kq43SEklwMe6mWKrYQgTam9iC3cViMZZMMcgdvSodssksxVXxxnJNSLmSOxglmlYBYULt78c4rUbJUVVr8hk1u/cn/p3H3HH8K46WnjahbR4yGlAx86jXMhkld2+07Fj8Scmu2n3AtbqOfzTJHxwcU5ExlxGY7qVSclZGH4138R/CiuImIkUDnPmDUf2nVnbJdjkketd7TAMkZ+KiiX6Bt1obunvpE1vTkCNc+OvGBMNxHzzkffTlafTAEQLd6aW9fDk/WqZkHhOR5HkGu8TgrgEk/Gi7fRn9LV1v6Yy+n3EGn6a0U0qFVmeUEJ5ZwB3+dU+7zP7RHJPJ881JZQ7gHJVeTXbwQ+M4z3PNZ1s5yoGFpA3PNN+haZY6xpz2sNssOqxxmSIqTiVfMEHz/UeWRQF7bnHFENMvJbHVlu7dtssTgoe448seh861Rr0xysimE5SLaQ/dy3dfjXj3jLIILZsY7sOSaZutkiuYV1zT0CRXvEyr+5KPX48/dnzFJtmNrByfabt8PM1rf0joq/Qw8rtaHc2SK0kiWaDfgeIO5HmK5+PG1q+11Y5AwvxrrbH17H86Neg1+znHDmpCwcdq3iX2sYqbFHkdqb1TdipSaIQgx5V6Y+O1EREPStHQYPFM6KhfZ3sSKyumBWUnqW2fSHS12ydLaOo7Cxg/uCjEd+PM0D6YiLdL6QR/wBRh/uCu86spJBryn6egvEG/raMPtVzeYY75pbku3jPJNYmpOzBFGWJ4FckddDHawtdTbVHxo1b6Wid1z8a49P2kkcXiyjDN5UapkYiZ5GvBF+k+2ntOmJL+xVS1mwkmQ9njJAb5jg/I1U1tr0M7Mko2sVyuRw1fQPUEEd5pV1ZS42XELxtn0IIr5aRCkzWkg2vESuPPgnI+XP89ipMU5NbGk6pbwRmWSTnyAoLrmrm7s5Iow21lw2aFagCi4G7uMc96430jspVCNuAST6V3SjPy2BpTukNbxKzuiIpZmPA8yfdXPOWJ9aJWpewFlqCrubxGKq3b2cY/jRpAjhomiTR32izz28ZhG6OdSg9ggZDH192fMfOg3UWiXularNObF4rR23I6gtGqschdw4yDx8qchrmj2EdjLbXkfi39wJZ18TIhG32ifTJxx5EmgPWPVMTNLo+k+HNpIj2lm5LSltxkDeueOOO4pjaBSYr3SBuR27g1GiIVu9TIT4ke3tUURO9yIEUl3IVAO5JPFdL9oxfolabazXUjiMKNo3O7nakY9WP8n0Bpsg6WhhScXE8rTRFfEUbIgNwyCN2SV78+48VvY29vY2hiR22KGbx4tjpIR7Lh1PIYk4UY7N3GTRuwhhiOi3aySzxzT+AkEkSlF2ELtdiSSPa7/HiseRRdFOLhzywc/oXb3p+3j8QwXhXw1BIu0WME4GRnOVI3LnK4GRkgHIV2Dw3MqzKUkRjvRhgqR3Bq+tX0FbqB0tbeKG7jXx4jEv7KVl94wGzyBkAg/I1RfUDq1/KySLISoDMqgc5ORgYxjtjyGBmjcrRLVaDHT6Ne9P6lpZO95IjcRDzDL3x+H40pyPsiYDknCg+gpg6cuzZ3lpcjna4Uj1B4I/GhGqrFFqtzFHzHHO+M+ftYA+6sktJmx9PYlxbwpjl8t8PSpayrEmWPY1HlmWOVnxwgAxXWwmt7y+t474mK2Mi+IyAEhcjceeO2a268MCVqwm2uvY/wohEOOaatb6FstO1iGDTbqQRXcT/AFTxcMHlTnwyw/0lyV8+MUspHjIJ8zTsbtCcqrZhIxXKVgFOK6OMVFkJwRmnXoSlbE3IrK15rKTZdR9CdLXwXprSkyPZs4R3/qCibXCuPfSd05Pt0XTwP+rR/wB0UfgLldxHFea1ssT0jtPEJAe1dtAtoRqAaXHHbNRZJ1Qd8moU2otAd8Rww5rlFvwGWRIt6HGxcEYx5Vuaq3SOvZYphDcq20fvY4pph6utJEBMo5o9pCE0xgu4hKmPWvnH6UdGl0LrF5Yxtt70fWIjjgN2cff/AHqvaLqeyk48ZfvpX+lHSoOremy1iVbUbJjPbAfv8e0nzA+8CsXpr8ooyW4junQD2ZVPK1ClXYJFOQFGRn0qJFMsdxG8qblVwWXzIzyDU/qSVpLozRRpHDJ2EfA/w9abdgKNAZRlhnzovqrqLDT7dftRxbm+LHP5AffQjsal3DF2cs3IIx8PSuRrOIHJ94rJB7Ir1u9ZnIOKw4k2UuABRnRjCmt6fNOVEaXUbMxH2faHPy70uREqeOCa62900cgEmSM4IzRwl9MFx+0Nuj2bxR30CW1yJI1RZmZcjxEZtyggehyAefZPqKabGZ4+kYJhBHKINSO5ngD7EZQSRkED4++gej6zHdQbZZsT8Eqz7EmcbdrbyRtbC45IBOGPIolLHJLi2nh1C33OkAJ3LFIzglnHGNowRkDnd76VPHcuyPU4fOhDB+Gf7suMt9R0qRrl4/Dh3yExjA2csOOB6/lz5/L2swyteSO0TxNIxc7/ADDHcCOOxBB9Ks7Vtd1jV7T6nNcBrUb1kjRTEvsE/bJ5AIQ+YxkduKQOorxbu/CxMGiiXapUAL8gAB8wBk5OBTq0eW3ttA0zi3RX80O4D1I7fjUOE+NcKzNkklmJ++t7zBj4PYVztBtWR/ILjNY9s1eHRnEknht9ljk0ydH6Taal1BYWF2spgupfCLQsodcgjPtAjj8s0s26q7lnPA9KsT6Pn0rp7/lBq+oxRSeEy2NuhEku5hguVHbvgA4PJJxgZ2JhbNxpdtOLawiiWSzs9jx3aSqzpcRtyHx2JXv65I4pN6y6d+qSy6laEGBpdssYH2GPOR6qfwNKPRPXV10rqMs1yst1ZXRL3UYOH3n98e/19fkKJ3/0kxaxaajp8lpL4U90ktixIzAMjcG9QfaIx/pUSbTBkuyBM3ah80ncUQuMgcUIuj3zVDeiZeing1ldP571lJLLG7SusjYW1vG2niURxqg/bbeAPhRV/pLZUCrpCj/6j/8AmsrKjrY5t0QpfpAlmJzYY93j5/8A1qM/WjyZBsv/AM3+FZWU2IhnBOrPCO76jnPrN/hXO66sklUiO2aLzyJv8KysrGEkqBx6g1GN/YuHH+tRjReutR0278WQG4UDhDJtx88VlZWHUBeor6DUtSkvba0FoJjuaJX3AN5kcDGfSuQvA2n/AFaWPfj7D7sFfP0rKyuNNVls1jX/AIoxbzLTcH5YqPJNuEmVHtHNZWUSONWkORXiuTkVlZWHHgJHPvraQh03EcisrK5GHttcvCcrj4Gpcer3cKhbWaW3z38GVlB+QNZWUcfDWk2byatdzxhLqe4uB3AlmZwMe45Fc2vN3/R458mrKytXgLRGmn3Kw29/U14JP2BQDGW9aysofsJeHsc2xCMZ+BxUmK8A9kRAe/PJ/CsrK1egs3+v/tNxjyMds/4VvBqEUbM31QZPo+MfhWVlG/TEggOoTIoX6sBgd9/+FR5NV8TI8DH+v/hWVlEmxbSsDeJ7qysrKwbSP//Z"/>
          <p:cNvSpPr>
            <a:spLocks noChangeAspect="1" noChangeArrowheads="1"/>
          </p:cNvSpPr>
          <p:nvPr/>
        </p:nvSpPr>
        <p:spPr bwMode="auto">
          <a:xfrm>
            <a:off x="155575" y="-517525"/>
            <a:ext cx="1476375" cy="1085850"/>
          </a:xfrm>
          <a:prstGeom prst="rect">
            <a:avLst/>
          </a:prstGeom>
          <a:noFill/>
          <a:ln w="9525">
            <a:noFill/>
            <a:miter lim="800000"/>
            <a:headEnd/>
            <a:tailEnd/>
          </a:ln>
        </p:spPr>
        <p:txBody>
          <a:bodyPr/>
          <a:lstStyle/>
          <a:p>
            <a:endParaRPr lang="en-AU"/>
          </a:p>
        </p:txBody>
      </p:sp>
      <p:pic>
        <p:nvPicPr>
          <p:cNvPr id="40965" name="Picture 10" descr="http://t3.gstatic.com/images?q=tbn:ANd9GcT7rM1e4IDCZuYiJ7EO9oe1Px9WFAvjEDvruhuW-xvaq23WvYo&amp;t=1&amp;usg=__jiXAZNGKMqeg17m2DqwX1WfLa64="/>
          <p:cNvPicPr>
            <a:picLocks noChangeAspect="1" noChangeArrowheads="1"/>
          </p:cNvPicPr>
          <p:nvPr/>
        </p:nvPicPr>
        <p:blipFill>
          <a:blip r:embed="rId2" cstate="print"/>
          <a:srcRect/>
          <a:stretch>
            <a:fillRect/>
          </a:stretch>
        </p:blipFill>
        <p:spPr bwMode="auto">
          <a:xfrm>
            <a:off x="2483768" y="2348880"/>
            <a:ext cx="3833071" cy="324070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a:xfrm>
            <a:off x="179512" y="1481328"/>
            <a:ext cx="8640960" cy="4525963"/>
          </a:xfrm>
        </p:spPr>
        <p:txBody>
          <a:bodyPr>
            <a:normAutofit/>
          </a:bodyPr>
          <a:lstStyle/>
          <a:p>
            <a:endParaRPr lang="en-US" dirty="0"/>
          </a:p>
          <a:p>
            <a:pPr>
              <a:buFont typeface="Wingdings" pitchFamily="2" charset="2"/>
              <a:buNone/>
            </a:pPr>
            <a:r>
              <a:rPr lang="en-US" dirty="0"/>
              <a:t>	 	</a:t>
            </a:r>
            <a:r>
              <a:rPr lang="en-US" sz="4400" dirty="0">
                <a:solidFill>
                  <a:srgbClr val="FF3300"/>
                </a:solidFill>
              </a:rPr>
              <a:t>“Children who have been coerced </a:t>
            </a:r>
            <a:r>
              <a:rPr lang="en-US" sz="4400" dirty="0" smtClean="0">
                <a:solidFill>
                  <a:srgbClr val="FF3300"/>
                </a:solidFill>
              </a:rPr>
              <a:t>usually show </a:t>
            </a:r>
            <a:r>
              <a:rPr lang="en-US" sz="4400" dirty="0">
                <a:solidFill>
                  <a:srgbClr val="FF3300"/>
                </a:solidFill>
              </a:rPr>
              <a:t>very little self-control as soon as </a:t>
            </a:r>
            <a:r>
              <a:rPr lang="en-US" sz="4400" dirty="0" smtClean="0">
                <a:solidFill>
                  <a:srgbClr val="FF3300"/>
                </a:solidFill>
              </a:rPr>
              <a:t>they </a:t>
            </a:r>
            <a:r>
              <a:rPr lang="en-US" sz="4400" dirty="0">
                <a:solidFill>
                  <a:srgbClr val="FF3300"/>
                </a:solidFill>
              </a:rPr>
              <a:t>are outside </a:t>
            </a:r>
            <a:r>
              <a:rPr lang="en-US" sz="4400" dirty="0" smtClean="0">
                <a:solidFill>
                  <a:srgbClr val="FF3300"/>
                </a:solidFill>
              </a:rPr>
              <a:t>the influence </a:t>
            </a:r>
            <a:r>
              <a:rPr lang="en-US" sz="4400" dirty="0">
                <a:solidFill>
                  <a:srgbClr val="FF3300"/>
                </a:solidFill>
              </a:rPr>
              <a:t>of adult 	controllers”</a:t>
            </a:r>
            <a:r>
              <a:rPr lang="en-US" sz="4400" dirty="0"/>
              <a:t> </a:t>
            </a:r>
            <a:endParaRPr lang="en-AU" sz="4400" dirty="0"/>
          </a:p>
        </p:txBody>
      </p:sp>
      <p:sp>
        <p:nvSpPr>
          <p:cNvPr id="5" name="Slide Number Placeholder 5"/>
          <p:cNvSpPr>
            <a:spLocks noGrp="1"/>
          </p:cNvSpPr>
          <p:nvPr>
            <p:ph type="sldNum" sz="quarter" idx="12"/>
          </p:nvPr>
        </p:nvSpPr>
        <p:spPr/>
        <p:txBody>
          <a:bodyPr/>
          <a:lstStyle/>
          <a:p>
            <a:fld id="{F466CDF7-176A-4E70-A1D2-1288D7FAFEC0}" type="slidenum">
              <a:rPr lang="en-US" altLang="en-US"/>
              <a:pPr/>
              <a:t>15</a:t>
            </a:fld>
            <a:endParaRPr lang="en-US" altLang="en-US"/>
          </a:p>
        </p:txBody>
      </p:sp>
      <p:sp>
        <p:nvSpPr>
          <p:cNvPr id="33794" name="Rectangle 2"/>
          <p:cNvSpPr>
            <a:spLocks noGrp="1" noChangeArrowheads="1"/>
          </p:cNvSpPr>
          <p:nvPr>
            <p:ph type="title"/>
          </p:nvPr>
        </p:nvSpPr>
        <p:spPr/>
        <p:txBody>
          <a:bodyPr>
            <a:normAutofit fontScale="90000"/>
          </a:bodyPr>
          <a:lstStyle/>
          <a:p>
            <a:r>
              <a:rPr lang="en-US" dirty="0" smtClean="0"/>
              <a:t>Gordon states that:</a:t>
            </a:r>
            <a:br>
              <a:rPr lang="en-US" dirty="0" smtClean="0"/>
            </a:br>
            <a:endParaRPr lang="en-AU"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p:txBody>
          <a:bodyPr>
            <a:normAutofit/>
          </a:bodyPr>
          <a:lstStyle/>
          <a:p>
            <a:pPr algn="ctr">
              <a:buFont typeface="Wingdings" pitchFamily="2" charset="2"/>
              <a:buNone/>
            </a:pPr>
            <a:r>
              <a:rPr lang="en-US" dirty="0"/>
              <a:t>	BUT: </a:t>
            </a:r>
          </a:p>
          <a:p>
            <a:pPr>
              <a:buFont typeface="Wingdings" pitchFamily="2" charset="2"/>
              <a:buNone/>
            </a:pPr>
            <a:r>
              <a:rPr lang="en-US" dirty="0"/>
              <a:t>	</a:t>
            </a:r>
            <a:r>
              <a:rPr lang="en-US" sz="3200" dirty="0"/>
              <a:t>“Self disciplined children have been provided considerable personal freedom. Indeed, harsh punitive power based punishment actually causes aggression in children” </a:t>
            </a:r>
          </a:p>
          <a:p>
            <a:pPr>
              <a:buFont typeface="Wingdings" pitchFamily="2" charset="2"/>
              <a:buNone/>
            </a:pPr>
            <a:r>
              <a:rPr lang="en-US" sz="3200" dirty="0"/>
              <a:t>	</a:t>
            </a:r>
            <a:r>
              <a:rPr lang="en-US" sz="3200" i="1" dirty="0"/>
              <a:t>Thomas </a:t>
            </a:r>
            <a:r>
              <a:rPr lang="en-US" sz="3200" i="1" dirty="0" smtClean="0"/>
              <a:t>Gordon</a:t>
            </a:r>
          </a:p>
          <a:p>
            <a:pPr>
              <a:buFont typeface="Wingdings" pitchFamily="2" charset="2"/>
              <a:buNone/>
            </a:pPr>
            <a:endParaRPr lang="en-AU" sz="3200" i="1" dirty="0"/>
          </a:p>
        </p:txBody>
      </p:sp>
      <p:sp>
        <p:nvSpPr>
          <p:cNvPr id="5" name="Slide Number Placeholder 5"/>
          <p:cNvSpPr>
            <a:spLocks noGrp="1"/>
          </p:cNvSpPr>
          <p:nvPr>
            <p:ph type="sldNum" sz="quarter" idx="12"/>
          </p:nvPr>
        </p:nvSpPr>
        <p:spPr/>
        <p:txBody>
          <a:bodyPr/>
          <a:lstStyle/>
          <a:p>
            <a:fld id="{AB9A05BF-A4BC-46C8-BC7F-0E31E613CBD5}" type="slidenum">
              <a:rPr lang="en-US" altLang="en-US"/>
              <a:pPr/>
              <a:t>16</a:t>
            </a:fld>
            <a:endParaRPr lang="en-US" altLang="en-US"/>
          </a:p>
        </p:txBody>
      </p:sp>
      <p:sp>
        <p:nvSpPr>
          <p:cNvPr id="34818" name="Rectangle 2"/>
          <p:cNvSpPr>
            <a:spLocks noGrp="1" noChangeArrowheads="1"/>
          </p:cNvSpPr>
          <p:nvPr>
            <p:ph type="title"/>
          </p:nvPr>
        </p:nvSpPr>
        <p:spPr/>
        <p:txBody>
          <a:bodyPr>
            <a:normAutofit fontScale="90000"/>
          </a:bodyPr>
          <a:lstStyle/>
          <a:p>
            <a:r>
              <a:rPr lang="en-US" sz="3800"/>
              <a:t>The bully has been created by the environment</a:t>
            </a:r>
            <a:endParaRPr lang="en-AU" sz="380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idx="1"/>
          </p:nvPr>
        </p:nvSpPr>
        <p:spPr/>
        <p:txBody>
          <a:bodyPr/>
          <a:lstStyle/>
          <a:p>
            <a:r>
              <a:rPr lang="en-US" sz="4400" dirty="0"/>
              <a:t>Bossing or bullying others</a:t>
            </a:r>
          </a:p>
          <a:p>
            <a:r>
              <a:rPr lang="en-US" sz="4400" dirty="0"/>
              <a:t>Banding together, forming alliances</a:t>
            </a:r>
          </a:p>
          <a:p>
            <a:r>
              <a:rPr lang="en-US" sz="4400" dirty="0"/>
              <a:t>Making others look bad</a:t>
            </a:r>
          </a:p>
          <a:p>
            <a:r>
              <a:rPr lang="en-US" sz="4400" dirty="0"/>
              <a:t>Needing to win</a:t>
            </a:r>
          </a:p>
          <a:p>
            <a:r>
              <a:rPr lang="en-US" sz="4400" dirty="0"/>
              <a:t>Competing </a:t>
            </a:r>
          </a:p>
          <a:p>
            <a:pPr>
              <a:buFont typeface="Wingdings" pitchFamily="2" charset="2"/>
              <a:buNone/>
            </a:pPr>
            <a:endParaRPr lang="en-US" dirty="0"/>
          </a:p>
        </p:txBody>
      </p:sp>
      <p:sp>
        <p:nvSpPr>
          <p:cNvPr id="5" name="Slide Number Placeholder 5"/>
          <p:cNvSpPr>
            <a:spLocks noGrp="1"/>
          </p:cNvSpPr>
          <p:nvPr>
            <p:ph type="sldNum" sz="quarter" idx="12"/>
          </p:nvPr>
        </p:nvSpPr>
        <p:spPr/>
        <p:txBody>
          <a:bodyPr/>
          <a:lstStyle/>
          <a:p>
            <a:fld id="{BF9D8108-63F6-4B43-84A3-45F70F8F83ED}" type="slidenum">
              <a:rPr lang="en-US" altLang="en-US"/>
              <a:pPr/>
              <a:t>17</a:t>
            </a:fld>
            <a:endParaRPr lang="en-US" altLang="en-US"/>
          </a:p>
        </p:txBody>
      </p:sp>
      <p:sp>
        <p:nvSpPr>
          <p:cNvPr id="35842" name="Rectangle 2"/>
          <p:cNvSpPr>
            <a:spLocks noGrp="1" noChangeArrowheads="1"/>
          </p:cNvSpPr>
          <p:nvPr>
            <p:ph type="title"/>
          </p:nvPr>
        </p:nvSpPr>
        <p:spPr/>
        <p:txBody>
          <a:bodyPr>
            <a:normAutofit fontScale="90000"/>
          </a:bodyPr>
          <a:lstStyle/>
          <a:p>
            <a:r>
              <a:rPr lang="en-US" dirty="0"/>
              <a:t>Power based methods of teaching=</a:t>
            </a:r>
            <a:endParaRPr lang="en-AU"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p:txBody>
          <a:bodyPr/>
          <a:lstStyle/>
          <a:p>
            <a:pPr>
              <a:lnSpc>
                <a:spcPct val="90000"/>
              </a:lnSpc>
              <a:buNone/>
            </a:pPr>
            <a:endParaRPr lang="en-AU" dirty="0">
              <a:solidFill>
                <a:srgbClr val="FF3300"/>
              </a:solidFill>
            </a:endParaRPr>
          </a:p>
          <a:p>
            <a:pPr>
              <a:lnSpc>
                <a:spcPct val="90000"/>
              </a:lnSpc>
            </a:pPr>
            <a:r>
              <a:rPr lang="en-AU" dirty="0"/>
              <a:t>What do you think they are</a:t>
            </a:r>
            <a:r>
              <a:rPr lang="en-AU" dirty="0" smtClean="0"/>
              <a:t>?</a:t>
            </a:r>
          </a:p>
          <a:p>
            <a:pPr>
              <a:lnSpc>
                <a:spcPct val="90000"/>
              </a:lnSpc>
            </a:pPr>
            <a:endParaRPr lang="en-AU" dirty="0" smtClean="0"/>
          </a:p>
          <a:p>
            <a:pPr>
              <a:lnSpc>
                <a:spcPct val="90000"/>
              </a:lnSpc>
            </a:pPr>
            <a:r>
              <a:rPr lang="en-AU" dirty="0" smtClean="0"/>
              <a:t>Page 189 Text</a:t>
            </a:r>
            <a:endParaRPr lang="en-AU" dirty="0"/>
          </a:p>
        </p:txBody>
      </p:sp>
      <p:sp>
        <p:nvSpPr>
          <p:cNvPr id="5" name="Slide Number Placeholder 5"/>
          <p:cNvSpPr>
            <a:spLocks noGrp="1"/>
          </p:cNvSpPr>
          <p:nvPr>
            <p:ph type="sldNum" sz="quarter" idx="12"/>
          </p:nvPr>
        </p:nvSpPr>
        <p:spPr/>
        <p:txBody>
          <a:bodyPr/>
          <a:lstStyle/>
          <a:p>
            <a:fld id="{2D5FBB7A-6E87-472B-B2B3-CC7221DC44CE}" type="slidenum">
              <a:rPr lang="en-US" altLang="en-US"/>
              <a:pPr/>
              <a:t>18</a:t>
            </a:fld>
            <a:endParaRPr lang="en-US" altLang="en-US"/>
          </a:p>
        </p:txBody>
      </p:sp>
      <p:sp>
        <p:nvSpPr>
          <p:cNvPr id="8194" name="Rectangle 2"/>
          <p:cNvSpPr>
            <a:spLocks noGrp="1" noChangeArrowheads="1"/>
          </p:cNvSpPr>
          <p:nvPr>
            <p:ph type="title"/>
          </p:nvPr>
        </p:nvSpPr>
        <p:spPr/>
        <p:txBody>
          <a:bodyPr>
            <a:normAutofit fontScale="90000"/>
          </a:bodyPr>
          <a:lstStyle/>
          <a:p>
            <a:r>
              <a:rPr lang="en-AU" dirty="0" smtClean="0"/>
              <a:t>Roadblocks to Effective Communication</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340768"/>
            <a:ext cx="8229600" cy="4530725"/>
          </a:xfrm>
        </p:spPr>
        <p:txBody>
          <a:bodyPr>
            <a:normAutofit lnSpcReduction="10000"/>
          </a:bodyPr>
          <a:lstStyle/>
          <a:p>
            <a:pPr>
              <a:lnSpc>
                <a:spcPct val="90000"/>
              </a:lnSpc>
              <a:buNone/>
            </a:pPr>
            <a:r>
              <a:rPr lang="en-AU" dirty="0" smtClean="0"/>
              <a:t>The first 5 communicate unacceptance:</a:t>
            </a:r>
          </a:p>
          <a:p>
            <a:pPr>
              <a:lnSpc>
                <a:spcPct val="90000"/>
              </a:lnSpc>
              <a:buNone/>
            </a:pPr>
            <a:endParaRPr lang="en-AU" dirty="0" smtClean="0"/>
          </a:p>
          <a:p>
            <a:pPr>
              <a:lnSpc>
                <a:spcPct val="90000"/>
              </a:lnSpc>
              <a:buNone/>
            </a:pPr>
            <a:r>
              <a:rPr lang="en-AU" dirty="0" smtClean="0">
                <a:solidFill>
                  <a:srgbClr val="FF0000"/>
                </a:solidFill>
              </a:rPr>
              <a:t>Ridicule, name calling, shaming</a:t>
            </a:r>
          </a:p>
          <a:p>
            <a:pPr>
              <a:lnSpc>
                <a:spcPct val="90000"/>
              </a:lnSpc>
              <a:buNone/>
            </a:pPr>
            <a:endParaRPr lang="en-AU" dirty="0" smtClean="0">
              <a:solidFill>
                <a:srgbClr val="FF0000"/>
              </a:solidFill>
            </a:endParaRPr>
          </a:p>
          <a:p>
            <a:pPr>
              <a:lnSpc>
                <a:spcPct val="90000"/>
              </a:lnSpc>
              <a:buNone/>
            </a:pPr>
            <a:r>
              <a:rPr lang="en-AU" dirty="0" smtClean="0">
                <a:solidFill>
                  <a:srgbClr val="FF0000"/>
                </a:solidFill>
              </a:rPr>
              <a:t>Criticizing, judging, blaming</a:t>
            </a:r>
          </a:p>
          <a:p>
            <a:pPr>
              <a:lnSpc>
                <a:spcPct val="90000"/>
              </a:lnSpc>
              <a:buNone/>
            </a:pPr>
            <a:endParaRPr lang="en-AU" dirty="0" smtClean="0">
              <a:solidFill>
                <a:srgbClr val="FF0000"/>
              </a:solidFill>
            </a:endParaRPr>
          </a:p>
          <a:p>
            <a:pPr>
              <a:lnSpc>
                <a:spcPct val="90000"/>
              </a:lnSpc>
              <a:buNone/>
            </a:pPr>
            <a:r>
              <a:rPr lang="en-AU" dirty="0" smtClean="0">
                <a:solidFill>
                  <a:srgbClr val="FF0000"/>
                </a:solidFill>
              </a:rPr>
              <a:t>Warning, threatening, admonishing</a:t>
            </a:r>
          </a:p>
          <a:p>
            <a:pPr>
              <a:lnSpc>
                <a:spcPct val="90000"/>
              </a:lnSpc>
              <a:buNone/>
            </a:pPr>
            <a:endParaRPr lang="en-AU" dirty="0" smtClean="0">
              <a:solidFill>
                <a:srgbClr val="FF0000"/>
              </a:solidFill>
            </a:endParaRPr>
          </a:p>
          <a:p>
            <a:pPr>
              <a:lnSpc>
                <a:spcPct val="90000"/>
              </a:lnSpc>
              <a:buNone/>
            </a:pPr>
            <a:r>
              <a:rPr lang="en-AU" dirty="0" smtClean="0">
                <a:solidFill>
                  <a:srgbClr val="FF0000"/>
                </a:solidFill>
              </a:rPr>
              <a:t>Preaching, moralizing, obliging</a:t>
            </a:r>
          </a:p>
          <a:p>
            <a:pPr>
              <a:lnSpc>
                <a:spcPct val="90000"/>
              </a:lnSpc>
              <a:buNone/>
            </a:pPr>
            <a:endParaRPr lang="en-AU" dirty="0" smtClean="0">
              <a:solidFill>
                <a:srgbClr val="FF0000"/>
              </a:solidFill>
            </a:endParaRPr>
          </a:p>
          <a:p>
            <a:pPr>
              <a:lnSpc>
                <a:spcPct val="90000"/>
              </a:lnSpc>
              <a:buNone/>
            </a:pPr>
            <a:r>
              <a:rPr lang="en-AU" dirty="0" smtClean="0">
                <a:solidFill>
                  <a:srgbClr val="FF0000"/>
                </a:solidFill>
              </a:rPr>
              <a:t>Directing, ordering, commanding</a:t>
            </a:r>
          </a:p>
          <a:p>
            <a:endParaRPr lang="en-AU" dirty="0">
              <a:solidFill>
                <a:srgbClr val="FF0000"/>
              </a:solidFill>
            </a:endParaRPr>
          </a:p>
        </p:txBody>
      </p:sp>
      <p:sp>
        <p:nvSpPr>
          <p:cNvPr id="4" name="Slide Number Placeholder 3"/>
          <p:cNvSpPr>
            <a:spLocks noGrp="1"/>
          </p:cNvSpPr>
          <p:nvPr>
            <p:ph type="sldNum" sz="quarter" idx="12"/>
          </p:nvPr>
        </p:nvSpPr>
        <p:spPr/>
        <p:txBody>
          <a:bodyPr/>
          <a:lstStyle/>
          <a:p>
            <a:fld id="{76B421BC-32D3-4735-ADD8-BD6B18A769B6}" type="slidenum">
              <a:rPr lang="en-US" altLang="en-US" smtClean="0"/>
              <a:pPr/>
              <a:t>19</a:t>
            </a:fld>
            <a:endParaRPr lang="en-US" altLang="en-US"/>
          </a:p>
        </p:txBody>
      </p:sp>
      <p:sp>
        <p:nvSpPr>
          <p:cNvPr id="2" name="Title 1"/>
          <p:cNvSpPr>
            <a:spLocks noGrp="1"/>
          </p:cNvSpPr>
          <p:nvPr>
            <p:ph type="title"/>
          </p:nvPr>
        </p:nvSpPr>
        <p:spPr>
          <a:xfrm>
            <a:off x="0" y="260648"/>
            <a:ext cx="9252520" cy="1143000"/>
          </a:xfrm>
        </p:spPr>
        <p:txBody>
          <a:bodyPr>
            <a:noAutofit/>
          </a:bodyPr>
          <a:lstStyle/>
          <a:p>
            <a:r>
              <a:rPr lang="en-AU" sz="3600" dirty="0" smtClean="0"/>
              <a:t>Roadblocks to Effective Communication</a:t>
            </a:r>
            <a:endParaRPr lang="en-AU" sz="36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r>
              <a:rPr lang="en-AU">
                <a:solidFill>
                  <a:srgbClr val="FF3300"/>
                </a:solidFill>
              </a:rPr>
              <a:t>The Teacher Effectiveness Training Model</a:t>
            </a:r>
            <a:endParaRPr lang="en-US">
              <a:solidFill>
                <a:srgbClr val="FF3300"/>
              </a:solidFill>
            </a:endParaRPr>
          </a:p>
        </p:txBody>
      </p:sp>
      <p:sp>
        <p:nvSpPr>
          <p:cNvPr id="2051" name="Rectangle 3"/>
          <p:cNvSpPr>
            <a:spLocks noGrp="1" noChangeArrowheads="1"/>
          </p:cNvSpPr>
          <p:nvPr>
            <p:ph type="subTitle" idx="1"/>
          </p:nvPr>
        </p:nvSpPr>
        <p:spPr/>
        <p:txBody>
          <a:bodyPr>
            <a:normAutofit/>
          </a:bodyPr>
          <a:lstStyle/>
          <a:p>
            <a:r>
              <a:rPr lang="en-AU" dirty="0"/>
              <a:t>Week 7</a:t>
            </a:r>
          </a:p>
          <a:p>
            <a:r>
              <a:rPr lang="en-AU" dirty="0">
                <a:solidFill>
                  <a:srgbClr val="FF3300"/>
                </a:solidFill>
              </a:rPr>
              <a:t>By Thomas </a:t>
            </a:r>
            <a:r>
              <a:rPr lang="en-AU" dirty="0" smtClean="0">
                <a:solidFill>
                  <a:srgbClr val="FF3300"/>
                </a:solidFill>
              </a:rPr>
              <a:t>Gordon</a:t>
            </a:r>
            <a:endParaRPr lang="en-AU" dirty="0">
              <a:solidFill>
                <a:srgbClr val="FF3300"/>
              </a:solidFill>
            </a:endParaRPr>
          </a:p>
        </p:txBody>
      </p:sp>
      <p:sp>
        <p:nvSpPr>
          <p:cNvPr id="5" name="Rectangle 6"/>
          <p:cNvSpPr>
            <a:spLocks noGrp="1" noChangeArrowheads="1"/>
          </p:cNvSpPr>
          <p:nvPr>
            <p:ph type="sldNum" sz="quarter" idx="12"/>
          </p:nvPr>
        </p:nvSpPr>
        <p:spPr/>
        <p:txBody>
          <a:bodyPr/>
          <a:lstStyle/>
          <a:p>
            <a:fld id="{A327F0C8-42A3-4056-8D3D-BB45E62368EB}" type="slidenum">
              <a:rPr lang="en-US" altLang="en-US"/>
              <a:pPr/>
              <a:t>2</a:t>
            </a:fld>
            <a:endParaRPr lang="en-US" alt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solidFill>
                  <a:srgbClr val="FF0000"/>
                </a:solidFill>
              </a:rPr>
              <a:t>Lecturing, arguing, instructing</a:t>
            </a:r>
          </a:p>
          <a:p>
            <a:endParaRPr lang="en-AU" dirty="0" smtClean="0">
              <a:solidFill>
                <a:srgbClr val="FF0000"/>
              </a:solidFill>
            </a:endParaRPr>
          </a:p>
          <a:p>
            <a:r>
              <a:rPr lang="en-AU" dirty="0" smtClean="0">
                <a:solidFill>
                  <a:srgbClr val="FF0000"/>
                </a:solidFill>
              </a:rPr>
              <a:t>Diagnosing, analysing, interpreting</a:t>
            </a:r>
          </a:p>
          <a:p>
            <a:endParaRPr lang="en-AU" dirty="0" smtClean="0">
              <a:solidFill>
                <a:srgbClr val="FF0000"/>
              </a:solidFill>
            </a:endParaRPr>
          </a:p>
          <a:p>
            <a:r>
              <a:rPr lang="en-AU" dirty="0" smtClean="0">
                <a:solidFill>
                  <a:srgbClr val="FF0000"/>
                </a:solidFill>
              </a:rPr>
              <a:t>Interrogating, questioning, probing</a:t>
            </a:r>
            <a:endParaRPr lang="en-AU" dirty="0">
              <a:solidFill>
                <a:srgbClr val="FF0000"/>
              </a:solidFill>
            </a:endParaRPr>
          </a:p>
        </p:txBody>
      </p:sp>
      <p:sp>
        <p:nvSpPr>
          <p:cNvPr id="4" name="Slide Number Placeholder 3"/>
          <p:cNvSpPr>
            <a:spLocks noGrp="1"/>
          </p:cNvSpPr>
          <p:nvPr>
            <p:ph type="sldNum" sz="quarter" idx="12"/>
          </p:nvPr>
        </p:nvSpPr>
        <p:spPr/>
        <p:txBody>
          <a:bodyPr/>
          <a:lstStyle/>
          <a:p>
            <a:fld id="{76B421BC-32D3-4735-ADD8-BD6B18A769B6}" type="slidenum">
              <a:rPr lang="en-US" altLang="en-US" smtClean="0"/>
              <a:pPr/>
              <a:t>20</a:t>
            </a:fld>
            <a:endParaRPr lang="en-US" altLang="en-US"/>
          </a:p>
        </p:txBody>
      </p:sp>
      <p:sp>
        <p:nvSpPr>
          <p:cNvPr id="2" name="Title 1"/>
          <p:cNvSpPr>
            <a:spLocks noGrp="1"/>
          </p:cNvSpPr>
          <p:nvPr>
            <p:ph type="title"/>
          </p:nvPr>
        </p:nvSpPr>
        <p:spPr/>
        <p:txBody>
          <a:bodyPr>
            <a:normAutofit fontScale="90000"/>
          </a:bodyPr>
          <a:lstStyle/>
          <a:p>
            <a:r>
              <a:rPr lang="en-AU" dirty="0" smtClean="0"/>
              <a:t>Next 3 – imply judgement</a:t>
            </a:r>
            <a:br>
              <a:rPr lang="en-AU" dirty="0" smtClean="0"/>
            </a:br>
            <a:endParaRPr lang="en-AU"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229600" cy="4896544"/>
          </a:xfrm>
        </p:spPr>
        <p:txBody>
          <a:bodyPr>
            <a:normAutofit fontScale="92500" lnSpcReduction="10000"/>
          </a:bodyPr>
          <a:lstStyle/>
          <a:p>
            <a:pPr>
              <a:lnSpc>
                <a:spcPct val="90000"/>
              </a:lnSpc>
            </a:pPr>
            <a:r>
              <a:rPr lang="en-AU" dirty="0" smtClean="0"/>
              <a:t>Next two – imply non-equality</a:t>
            </a:r>
          </a:p>
          <a:p>
            <a:pPr>
              <a:lnSpc>
                <a:spcPct val="90000"/>
              </a:lnSpc>
              <a:buNone/>
            </a:pPr>
            <a:endParaRPr lang="en-AU" dirty="0" smtClean="0"/>
          </a:p>
          <a:p>
            <a:pPr>
              <a:lnSpc>
                <a:spcPct val="90000"/>
              </a:lnSpc>
              <a:buNone/>
            </a:pPr>
            <a:r>
              <a:rPr lang="en-AU" dirty="0" smtClean="0">
                <a:solidFill>
                  <a:srgbClr val="FF0000"/>
                </a:solidFill>
              </a:rPr>
              <a:t>Advising, giving solutions or suggestions</a:t>
            </a:r>
          </a:p>
          <a:p>
            <a:pPr>
              <a:lnSpc>
                <a:spcPct val="90000"/>
              </a:lnSpc>
              <a:buNone/>
            </a:pPr>
            <a:r>
              <a:rPr lang="en-AU" dirty="0" smtClean="0">
                <a:solidFill>
                  <a:srgbClr val="FF0000"/>
                </a:solidFill>
              </a:rPr>
              <a:t>Distracting, humouring, diverting, withdrawing</a:t>
            </a:r>
          </a:p>
          <a:p>
            <a:pPr>
              <a:lnSpc>
                <a:spcPct val="90000"/>
              </a:lnSpc>
              <a:buNone/>
            </a:pPr>
            <a:endParaRPr lang="en-AU" dirty="0" smtClean="0">
              <a:solidFill>
                <a:srgbClr val="FF0000"/>
              </a:solidFill>
            </a:endParaRPr>
          </a:p>
          <a:p>
            <a:pPr>
              <a:lnSpc>
                <a:spcPct val="90000"/>
              </a:lnSpc>
            </a:pPr>
            <a:r>
              <a:rPr lang="en-AU" dirty="0" smtClean="0"/>
              <a:t>Next one – creates defensiveness</a:t>
            </a:r>
          </a:p>
          <a:p>
            <a:pPr>
              <a:lnSpc>
                <a:spcPct val="90000"/>
              </a:lnSpc>
            </a:pPr>
            <a:endParaRPr lang="en-AU" dirty="0" smtClean="0"/>
          </a:p>
          <a:p>
            <a:pPr>
              <a:lnSpc>
                <a:spcPct val="90000"/>
              </a:lnSpc>
              <a:buNone/>
            </a:pPr>
            <a:r>
              <a:rPr lang="en-AU" dirty="0" smtClean="0">
                <a:solidFill>
                  <a:srgbClr val="FF0000"/>
                </a:solidFill>
              </a:rPr>
              <a:t>Praising, approving, agreeing</a:t>
            </a:r>
          </a:p>
          <a:p>
            <a:pPr>
              <a:lnSpc>
                <a:spcPct val="90000"/>
              </a:lnSpc>
              <a:buNone/>
            </a:pPr>
            <a:endParaRPr lang="en-AU" dirty="0" smtClean="0">
              <a:solidFill>
                <a:srgbClr val="FF0000"/>
              </a:solidFill>
            </a:endParaRPr>
          </a:p>
          <a:p>
            <a:pPr>
              <a:lnSpc>
                <a:spcPct val="90000"/>
              </a:lnSpc>
            </a:pPr>
            <a:r>
              <a:rPr lang="en-AU" dirty="0" smtClean="0"/>
              <a:t>Final one – changes the subject to avoid the real issue</a:t>
            </a:r>
          </a:p>
          <a:p>
            <a:pPr>
              <a:lnSpc>
                <a:spcPct val="90000"/>
              </a:lnSpc>
            </a:pPr>
            <a:endParaRPr lang="en-AU" dirty="0" smtClean="0"/>
          </a:p>
          <a:p>
            <a:pPr>
              <a:lnSpc>
                <a:spcPct val="90000"/>
              </a:lnSpc>
              <a:buNone/>
            </a:pPr>
            <a:r>
              <a:rPr lang="en-AU" dirty="0" smtClean="0">
                <a:solidFill>
                  <a:srgbClr val="FF0000"/>
                </a:solidFill>
              </a:rPr>
              <a:t>Reassuring, consoling, sympathizing, supporting</a:t>
            </a:r>
            <a:endParaRPr lang="en-US" dirty="0" smtClean="0">
              <a:solidFill>
                <a:srgbClr val="FF0000"/>
              </a:solidFill>
            </a:endParaRPr>
          </a:p>
          <a:p>
            <a:endParaRPr lang="en-AU" dirty="0"/>
          </a:p>
        </p:txBody>
      </p:sp>
      <p:sp>
        <p:nvSpPr>
          <p:cNvPr id="4" name="Slide Number Placeholder 3"/>
          <p:cNvSpPr>
            <a:spLocks noGrp="1"/>
          </p:cNvSpPr>
          <p:nvPr>
            <p:ph type="sldNum" sz="quarter" idx="12"/>
          </p:nvPr>
        </p:nvSpPr>
        <p:spPr/>
        <p:txBody>
          <a:bodyPr/>
          <a:lstStyle/>
          <a:p>
            <a:fld id="{76B421BC-32D3-4735-ADD8-BD6B18A769B6}" type="slidenum">
              <a:rPr lang="en-US" altLang="en-US" smtClean="0"/>
              <a:pPr/>
              <a:t>21</a:t>
            </a:fld>
            <a:endParaRPr lang="en-US" altLang="en-US"/>
          </a:p>
        </p:txBody>
      </p:sp>
      <p:sp>
        <p:nvSpPr>
          <p:cNvPr id="2" name="Title 1"/>
          <p:cNvSpPr>
            <a:spLocks noGrp="1"/>
          </p:cNvSpPr>
          <p:nvPr>
            <p:ph type="title"/>
          </p:nvPr>
        </p:nvSpPr>
        <p:spPr/>
        <p:txBody>
          <a:bodyPr/>
          <a:lstStyle/>
          <a:p>
            <a:r>
              <a:rPr lang="en-AU" dirty="0" smtClean="0"/>
              <a:t>Then:</a:t>
            </a:r>
            <a:endParaRPr lang="en-AU"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67544" y="1268760"/>
            <a:ext cx="8229600" cy="4530725"/>
          </a:xfrm>
        </p:spPr>
        <p:txBody>
          <a:bodyPr/>
          <a:lstStyle/>
          <a:p>
            <a:pPr>
              <a:lnSpc>
                <a:spcPct val="90000"/>
              </a:lnSpc>
            </a:pPr>
            <a:r>
              <a:rPr lang="en-AU" dirty="0"/>
              <a:t>Benefits of preventative I messages:</a:t>
            </a:r>
          </a:p>
          <a:p>
            <a:pPr>
              <a:lnSpc>
                <a:spcPct val="90000"/>
              </a:lnSpc>
            </a:pPr>
            <a:r>
              <a:rPr lang="en-AU" dirty="0"/>
              <a:t>Teachers maintain control over needs and feelings</a:t>
            </a:r>
          </a:p>
          <a:p>
            <a:pPr>
              <a:lnSpc>
                <a:spcPct val="90000"/>
              </a:lnSpc>
            </a:pPr>
            <a:r>
              <a:rPr lang="en-AU" dirty="0"/>
              <a:t>Students learn teacher needs and feelings</a:t>
            </a:r>
          </a:p>
          <a:p>
            <a:pPr>
              <a:lnSpc>
                <a:spcPct val="90000"/>
              </a:lnSpc>
            </a:pPr>
            <a:r>
              <a:rPr lang="en-AU" dirty="0"/>
              <a:t>Teachers model openness, directness and honesty and foster the same behaviour</a:t>
            </a:r>
          </a:p>
          <a:p>
            <a:pPr>
              <a:lnSpc>
                <a:spcPct val="90000"/>
              </a:lnSpc>
            </a:pPr>
            <a:r>
              <a:rPr lang="en-AU" dirty="0"/>
              <a:t>Underlying conflicts from uncommunicated needs can be prevented</a:t>
            </a:r>
          </a:p>
          <a:p>
            <a:pPr>
              <a:lnSpc>
                <a:spcPct val="90000"/>
              </a:lnSpc>
            </a:pPr>
            <a:r>
              <a:rPr lang="en-AU" dirty="0"/>
              <a:t>Good relationships are fostered</a:t>
            </a:r>
            <a:endParaRPr lang="en-US" dirty="0"/>
          </a:p>
        </p:txBody>
      </p:sp>
      <p:sp>
        <p:nvSpPr>
          <p:cNvPr id="5" name="Slide Number Placeholder 5"/>
          <p:cNvSpPr>
            <a:spLocks noGrp="1"/>
          </p:cNvSpPr>
          <p:nvPr>
            <p:ph type="sldNum" sz="quarter" idx="12"/>
          </p:nvPr>
        </p:nvSpPr>
        <p:spPr/>
        <p:txBody>
          <a:bodyPr/>
          <a:lstStyle/>
          <a:p>
            <a:fld id="{0CA2367F-CEE6-4DE7-A1CE-6EE460E44407}" type="slidenum">
              <a:rPr lang="en-US" altLang="en-US"/>
              <a:pPr/>
              <a:t>22</a:t>
            </a:fld>
            <a:endParaRPr lang="en-US" altLang="en-US"/>
          </a:p>
        </p:txBody>
      </p:sp>
      <p:sp>
        <p:nvSpPr>
          <p:cNvPr id="10242" name="Rectangle 2"/>
          <p:cNvSpPr>
            <a:spLocks noGrp="1" noChangeArrowheads="1"/>
          </p:cNvSpPr>
          <p:nvPr>
            <p:ph type="title"/>
          </p:nvPr>
        </p:nvSpPr>
        <p:spPr/>
        <p:txBody>
          <a:bodyPr/>
          <a:lstStyle/>
          <a:p>
            <a:r>
              <a:rPr lang="en-AU"/>
              <a:t>Preventative I messages</a:t>
            </a: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p:txBody>
          <a:bodyPr/>
          <a:lstStyle/>
          <a:p>
            <a:r>
              <a:rPr lang="en-AU" sz="3600"/>
              <a:t>State the </a:t>
            </a:r>
            <a:r>
              <a:rPr lang="en-AU" sz="3600" u="sng">
                <a:solidFill>
                  <a:srgbClr val="FF3300"/>
                </a:solidFill>
              </a:rPr>
              <a:t>problem</a:t>
            </a:r>
          </a:p>
          <a:p>
            <a:pPr>
              <a:buFont typeface="Wingdings" pitchFamily="2" charset="2"/>
              <a:buNone/>
            </a:pPr>
            <a:endParaRPr lang="en-AU" sz="3600" u="sng">
              <a:solidFill>
                <a:srgbClr val="FF3300"/>
              </a:solidFill>
            </a:endParaRPr>
          </a:p>
          <a:p>
            <a:r>
              <a:rPr lang="en-AU" sz="3600"/>
              <a:t>Describe the </a:t>
            </a:r>
            <a:r>
              <a:rPr lang="en-AU" sz="3600" u="sng">
                <a:solidFill>
                  <a:srgbClr val="FF3300"/>
                </a:solidFill>
              </a:rPr>
              <a:t>effect</a:t>
            </a:r>
          </a:p>
          <a:p>
            <a:pPr>
              <a:buFont typeface="Wingdings" pitchFamily="2" charset="2"/>
              <a:buNone/>
            </a:pPr>
            <a:endParaRPr lang="en-AU" sz="3600" u="sng">
              <a:solidFill>
                <a:srgbClr val="FF3300"/>
              </a:solidFill>
            </a:endParaRPr>
          </a:p>
          <a:p>
            <a:r>
              <a:rPr lang="en-AU" sz="3600"/>
              <a:t>Include a description of your </a:t>
            </a:r>
            <a:r>
              <a:rPr lang="en-AU" sz="3600" u="sng">
                <a:solidFill>
                  <a:srgbClr val="FF3300"/>
                </a:solidFill>
              </a:rPr>
              <a:t>feelings</a:t>
            </a:r>
          </a:p>
          <a:p>
            <a:endParaRPr lang="en-AU" sz="3600" u="sng">
              <a:solidFill>
                <a:srgbClr val="FF3300"/>
              </a:solidFill>
            </a:endParaRPr>
          </a:p>
        </p:txBody>
      </p:sp>
      <p:sp>
        <p:nvSpPr>
          <p:cNvPr id="5" name="Slide Number Placeholder 5"/>
          <p:cNvSpPr>
            <a:spLocks noGrp="1"/>
          </p:cNvSpPr>
          <p:nvPr>
            <p:ph type="sldNum" sz="quarter" idx="12"/>
          </p:nvPr>
        </p:nvSpPr>
        <p:spPr/>
        <p:txBody>
          <a:bodyPr/>
          <a:lstStyle/>
          <a:p>
            <a:fld id="{1049B56E-0CC2-41D6-88F9-A86F6F74C985}" type="slidenum">
              <a:rPr lang="en-US" altLang="en-US"/>
              <a:pPr/>
              <a:t>23</a:t>
            </a:fld>
            <a:endParaRPr lang="en-US" altLang="en-US"/>
          </a:p>
        </p:txBody>
      </p:sp>
      <p:sp>
        <p:nvSpPr>
          <p:cNvPr id="36866" name="Rectangle 2"/>
          <p:cNvSpPr>
            <a:spLocks noGrp="1" noChangeArrowheads="1"/>
          </p:cNvSpPr>
          <p:nvPr>
            <p:ph type="title"/>
          </p:nvPr>
        </p:nvSpPr>
        <p:spPr/>
        <p:txBody>
          <a:bodyPr/>
          <a:lstStyle/>
          <a:p>
            <a:r>
              <a:rPr lang="en-US"/>
              <a:t>1,2,3 approach for the teacher</a:t>
            </a:r>
            <a:endParaRPr lang="en-AU"/>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lstStyle/>
          <a:p>
            <a:r>
              <a:rPr lang="en-AU" sz="3600"/>
              <a:t>State the </a:t>
            </a:r>
            <a:r>
              <a:rPr lang="en-AU" sz="3600" u="sng">
                <a:solidFill>
                  <a:srgbClr val="FF3300"/>
                </a:solidFill>
              </a:rPr>
              <a:t>problem</a:t>
            </a:r>
          </a:p>
          <a:p>
            <a:pPr>
              <a:buFont typeface="Wingdings" pitchFamily="2" charset="2"/>
              <a:buNone/>
            </a:pPr>
            <a:endParaRPr lang="en-AU" sz="3600" u="sng">
              <a:solidFill>
                <a:srgbClr val="FF3300"/>
              </a:solidFill>
            </a:endParaRPr>
          </a:p>
          <a:p>
            <a:r>
              <a:rPr lang="en-AU"/>
              <a:t>Non blaming, non judgemental description of what the teacher finds unacceptable</a:t>
            </a:r>
          </a:p>
          <a:p>
            <a:pPr lvl="1"/>
            <a:r>
              <a:rPr lang="en-AU"/>
              <a:t>When </a:t>
            </a:r>
            <a:r>
              <a:rPr lang="en-AU">
                <a:solidFill>
                  <a:srgbClr val="FF3300"/>
                </a:solidFill>
              </a:rPr>
              <a:t>I</a:t>
            </a:r>
            <a:r>
              <a:rPr lang="en-AU"/>
              <a:t> see students coming late to class…</a:t>
            </a:r>
          </a:p>
          <a:p>
            <a:pPr lvl="1"/>
            <a:r>
              <a:rPr lang="en-AU"/>
              <a:t>When </a:t>
            </a:r>
            <a:r>
              <a:rPr lang="en-AU">
                <a:solidFill>
                  <a:srgbClr val="FF3300"/>
                </a:solidFill>
              </a:rPr>
              <a:t>I</a:t>
            </a:r>
            <a:r>
              <a:rPr lang="en-AU"/>
              <a:t> see marks made on the desks…..</a:t>
            </a:r>
          </a:p>
          <a:p>
            <a:pPr lvl="1"/>
            <a:r>
              <a:rPr lang="en-AU"/>
              <a:t>When </a:t>
            </a:r>
            <a:r>
              <a:rPr lang="en-AU">
                <a:solidFill>
                  <a:srgbClr val="FF3300"/>
                </a:solidFill>
              </a:rPr>
              <a:t>I</a:t>
            </a:r>
            <a:r>
              <a:rPr lang="en-AU"/>
              <a:t> am interrupted when I am speaking….</a:t>
            </a:r>
            <a:endParaRPr lang="en-US"/>
          </a:p>
        </p:txBody>
      </p:sp>
      <p:sp>
        <p:nvSpPr>
          <p:cNvPr id="5" name="Slide Number Placeholder 5"/>
          <p:cNvSpPr>
            <a:spLocks noGrp="1"/>
          </p:cNvSpPr>
          <p:nvPr>
            <p:ph type="sldNum" sz="quarter" idx="12"/>
          </p:nvPr>
        </p:nvSpPr>
        <p:spPr/>
        <p:txBody>
          <a:bodyPr/>
          <a:lstStyle/>
          <a:p>
            <a:fld id="{D99DF463-CB1C-4426-AEE0-ECFAE396054F}" type="slidenum">
              <a:rPr lang="en-US" altLang="en-US"/>
              <a:pPr/>
              <a:t>24</a:t>
            </a:fld>
            <a:endParaRPr lang="en-US" altLang="en-US"/>
          </a:p>
        </p:txBody>
      </p:sp>
      <p:sp>
        <p:nvSpPr>
          <p:cNvPr id="21506" name="Rectangle 2"/>
          <p:cNvSpPr>
            <a:spLocks noGrp="1" noChangeArrowheads="1"/>
          </p:cNvSpPr>
          <p:nvPr>
            <p:ph type="title"/>
          </p:nvPr>
        </p:nvSpPr>
        <p:spPr/>
        <p:txBody>
          <a:bodyPr/>
          <a:lstStyle/>
          <a:p>
            <a:r>
              <a:rPr lang="en-AU"/>
              <a:t>Preventive I messages – part 1</a:t>
            </a:r>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p:txBody>
          <a:bodyPr/>
          <a:lstStyle/>
          <a:p>
            <a:r>
              <a:rPr lang="en-AU" sz="3600"/>
              <a:t>Describe the </a:t>
            </a:r>
            <a:r>
              <a:rPr lang="en-AU" sz="3600" u="sng">
                <a:solidFill>
                  <a:srgbClr val="FF3300"/>
                </a:solidFill>
              </a:rPr>
              <a:t>effect</a:t>
            </a:r>
          </a:p>
          <a:p>
            <a:pPr>
              <a:buFont typeface="Wingdings" pitchFamily="2" charset="2"/>
              <a:buNone/>
            </a:pPr>
            <a:endParaRPr lang="en-AU" sz="3600" u="sng">
              <a:solidFill>
                <a:srgbClr val="FF3300"/>
              </a:solidFill>
            </a:endParaRPr>
          </a:p>
          <a:p>
            <a:r>
              <a:rPr lang="en-AU" sz="2600"/>
              <a:t>Concrete effect of the tangible behaviour</a:t>
            </a:r>
          </a:p>
          <a:p>
            <a:pPr lvl="1"/>
            <a:r>
              <a:rPr lang="en-AU" sz="2200"/>
              <a:t>When I see students coming late to class…it disrupts my lesson and the work of other people ….</a:t>
            </a:r>
          </a:p>
          <a:p>
            <a:pPr lvl="1"/>
            <a:r>
              <a:rPr lang="en-AU" sz="2200"/>
              <a:t>When I see marks made on the desks….. I realise that we need to remove or repair them …..</a:t>
            </a:r>
          </a:p>
          <a:p>
            <a:pPr lvl="1"/>
            <a:r>
              <a:rPr lang="en-AU" sz="2200"/>
              <a:t>When I am interrupted when I am speaking…. I am forced to repeat myself and other people are delayed in their learning time….</a:t>
            </a:r>
            <a:endParaRPr lang="en-US" sz="2200"/>
          </a:p>
          <a:p>
            <a:endParaRPr lang="en-AU" sz="2600"/>
          </a:p>
          <a:p>
            <a:endParaRPr lang="en-US" sz="2600"/>
          </a:p>
        </p:txBody>
      </p:sp>
      <p:sp>
        <p:nvSpPr>
          <p:cNvPr id="5" name="Slide Number Placeholder 5"/>
          <p:cNvSpPr>
            <a:spLocks noGrp="1"/>
          </p:cNvSpPr>
          <p:nvPr>
            <p:ph type="sldNum" sz="quarter" idx="12"/>
          </p:nvPr>
        </p:nvSpPr>
        <p:spPr/>
        <p:txBody>
          <a:bodyPr/>
          <a:lstStyle/>
          <a:p>
            <a:fld id="{A2A598A1-DBFB-4763-BF26-D52FEE0AA20B}" type="slidenum">
              <a:rPr lang="en-US" altLang="en-US"/>
              <a:pPr/>
              <a:t>25</a:t>
            </a:fld>
            <a:endParaRPr lang="en-US" altLang="en-US"/>
          </a:p>
        </p:txBody>
      </p:sp>
      <p:sp>
        <p:nvSpPr>
          <p:cNvPr id="22530" name="Rectangle 2"/>
          <p:cNvSpPr>
            <a:spLocks noGrp="1" noChangeArrowheads="1"/>
          </p:cNvSpPr>
          <p:nvPr>
            <p:ph type="title"/>
          </p:nvPr>
        </p:nvSpPr>
        <p:spPr/>
        <p:txBody>
          <a:bodyPr/>
          <a:lstStyle/>
          <a:p>
            <a:r>
              <a:rPr lang="en-AU"/>
              <a:t>Preventive I messages – part 2</a:t>
            </a: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p:txBody>
          <a:bodyPr/>
          <a:lstStyle/>
          <a:p>
            <a:pPr>
              <a:lnSpc>
                <a:spcPct val="90000"/>
              </a:lnSpc>
            </a:pPr>
            <a:r>
              <a:rPr lang="en-AU" sz="3200"/>
              <a:t>Include a description of your </a:t>
            </a:r>
            <a:r>
              <a:rPr lang="en-AU" sz="3200" u="sng">
                <a:solidFill>
                  <a:srgbClr val="FF3300"/>
                </a:solidFill>
              </a:rPr>
              <a:t>feelings</a:t>
            </a:r>
          </a:p>
          <a:p>
            <a:pPr>
              <a:lnSpc>
                <a:spcPct val="90000"/>
              </a:lnSpc>
              <a:buFont typeface="Wingdings" pitchFamily="2" charset="2"/>
              <a:buNone/>
            </a:pPr>
            <a:endParaRPr lang="en-AU" sz="3200" u="sng">
              <a:solidFill>
                <a:srgbClr val="FF3300"/>
              </a:solidFill>
            </a:endParaRPr>
          </a:p>
          <a:p>
            <a:pPr lvl="1">
              <a:lnSpc>
                <a:spcPct val="90000"/>
              </a:lnSpc>
            </a:pPr>
            <a:r>
              <a:rPr lang="en-AU" sz="2200"/>
              <a:t>When I see students coming late to class…it disrupts my lesson and the work of other people ….and I feel annoyed when this happens.</a:t>
            </a:r>
          </a:p>
          <a:p>
            <a:pPr lvl="1">
              <a:lnSpc>
                <a:spcPct val="90000"/>
              </a:lnSpc>
            </a:pPr>
            <a:r>
              <a:rPr lang="en-AU" sz="2200"/>
              <a:t>When I see marks made on the desks….. I realise that we need to remove or repair them ….. I feel ashamed that other people will think we can’t take care of our resources.</a:t>
            </a:r>
          </a:p>
          <a:p>
            <a:pPr lvl="1">
              <a:lnSpc>
                <a:spcPct val="90000"/>
              </a:lnSpc>
            </a:pPr>
            <a:r>
              <a:rPr lang="en-AU" sz="2200"/>
              <a:t>When I am interrupted when I am speaking…. I am forced to repeat myself and other people are delayed in their learning time…. I feel offended that basic good manners are not being followed.</a:t>
            </a:r>
            <a:endParaRPr lang="en-US" sz="2200"/>
          </a:p>
        </p:txBody>
      </p:sp>
      <p:sp>
        <p:nvSpPr>
          <p:cNvPr id="5" name="Slide Number Placeholder 5"/>
          <p:cNvSpPr>
            <a:spLocks noGrp="1"/>
          </p:cNvSpPr>
          <p:nvPr>
            <p:ph type="sldNum" sz="quarter" idx="12"/>
          </p:nvPr>
        </p:nvSpPr>
        <p:spPr/>
        <p:txBody>
          <a:bodyPr/>
          <a:lstStyle/>
          <a:p>
            <a:fld id="{476847B9-CEDC-49BC-B951-BE9880FF6867}" type="slidenum">
              <a:rPr lang="en-US" altLang="en-US"/>
              <a:pPr/>
              <a:t>26</a:t>
            </a:fld>
            <a:endParaRPr lang="en-US" altLang="en-US"/>
          </a:p>
        </p:txBody>
      </p:sp>
      <p:sp>
        <p:nvSpPr>
          <p:cNvPr id="23554" name="Rectangle 2"/>
          <p:cNvSpPr>
            <a:spLocks noGrp="1" noChangeArrowheads="1"/>
          </p:cNvSpPr>
          <p:nvPr>
            <p:ph type="title"/>
          </p:nvPr>
        </p:nvSpPr>
        <p:spPr/>
        <p:txBody>
          <a:bodyPr/>
          <a:lstStyle/>
          <a:p>
            <a:r>
              <a:rPr lang="en-AU"/>
              <a:t>Preventive I messages – part 3</a:t>
            </a:r>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1155584"/>
          </a:xfrm>
        </p:spPr>
        <p:txBody>
          <a:bodyPr/>
          <a:lstStyle/>
          <a:p>
            <a:r>
              <a:rPr lang="en-AU" dirty="0" smtClean="0"/>
              <a:t>You have a child in your classroom who constantly swings on their chair</a:t>
            </a:r>
            <a:endParaRPr lang="en-AU" dirty="0"/>
          </a:p>
        </p:txBody>
      </p:sp>
      <p:sp>
        <p:nvSpPr>
          <p:cNvPr id="3" name="Slide Number Placeholder 2"/>
          <p:cNvSpPr>
            <a:spLocks noGrp="1"/>
          </p:cNvSpPr>
          <p:nvPr>
            <p:ph type="sldNum" sz="quarter" idx="12"/>
          </p:nvPr>
        </p:nvSpPr>
        <p:spPr/>
        <p:txBody>
          <a:bodyPr/>
          <a:lstStyle/>
          <a:p>
            <a:fld id="{76B421BC-32D3-4735-ADD8-BD6B18A769B6}" type="slidenum">
              <a:rPr lang="en-US" altLang="en-US" smtClean="0"/>
              <a:pPr/>
              <a:t>27</a:t>
            </a:fld>
            <a:endParaRPr lang="en-US" altLang="en-US"/>
          </a:p>
        </p:txBody>
      </p:sp>
      <p:sp>
        <p:nvSpPr>
          <p:cNvPr id="4" name="Title 3"/>
          <p:cNvSpPr>
            <a:spLocks noGrp="1"/>
          </p:cNvSpPr>
          <p:nvPr>
            <p:ph type="title"/>
          </p:nvPr>
        </p:nvSpPr>
        <p:spPr/>
        <p:txBody>
          <a:bodyPr/>
          <a:lstStyle/>
          <a:p>
            <a:r>
              <a:rPr lang="en-AU" dirty="0" smtClean="0"/>
              <a:t>You try....</a:t>
            </a:r>
            <a:endParaRPr lang="en-AU" dirty="0"/>
          </a:p>
        </p:txBody>
      </p:sp>
      <p:sp>
        <p:nvSpPr>
          <p:cNvPr id="1026" name="AutoShape 2" descr="data:image/jpeg;base64,/9j/4AAQSkZJRgABAQAAAQABAAD/2wBDAAkGBwgHBgkIBwgKCgkLDRYPDQwMDRsUFRAWIB0iIiAdHx8kKDQsJCYxJx8fLT0tMTU3Ojo6Iys/RD84QzQ5Ojf/2wBDAQoKCg0MDRoPDxo3JR8lNzc3Nzc3Nzc3Nzc3Nzc3Nzc3Nzc3Nzc3Nzc3Nzc3Nzc3Nzc3Nzc3Nzc3Nzc3Nzc3Nzf/wAARCAC7AJUDASIAAhEBAxEB/8QAHAAAAAcBAQAAAAAAAAAAAAAAAAEDBAUGBwII/8QATBAAAgEDAgMEBwQFBgsJAAAAAQIDAAQRBSEGEjETQVFhBxQiMnGBkSNCobEVUmKC0VWSlMHS4RckJzRDcoSis/DxJTM1RVNjc3TC/8QAGQEAAwEBAQAAAAAAAAAAAAAAAAECAwQF/8QAJREAAgICAgEFAQADAAAAAAAAAAECEQMhEjEEEyJBUVJhMnGh/9oADAMBAAIRAxEAPwDV6BFCgTjvxWxAaKWOBg43PlVG1z0p6BpdxJb2kNxqbRHleW3KrEG8Aze98hVa9OPFt3aTxcM6bO0MZiEt48bYZ+bonwxuR35FZ9ow/wCzZBIyFE6YBJGflv8AKpvZSiazZemPhyecQ6hZX1kD/pfZmUfHl3/Cr/aXFve2kV5ZXEdxazLzxzRtkMP+fyryjCvtTDAJAJUHb8KsXo+4y1/h28ez0iMXkdxkmykjZ15wM8yhdwdu7r39BgugcT0ht40KyTQfTWZLtI+ItLhSB2wbmzY5j8ypzn5HNa0jxyxRywyLJDIoeORDkMp3BB8CKakKqDowN6FDvpkhmio6G1AwulDFA0AaABvmjoUKABmhQxQoAIihR0KADxijTHOvN7ud6KjxSA8x+kK11KTjfXJdQSYst24MnZkgJn2MHw5cYpbhFbe+1mw0kGULcy8rFTyFsAnAJ6EkYz3ZzW/cRQXQjjvdPtPW5UIFxbjGZYwD7oOxYHHnjOM7VF6dcWurLaanLZRRXkBZYz2QV4jkgggjY7VhObi6OrFBSVoo+qejnSry8eTRtUntoiWhWCWHnMdwueZC3XGNx8D5VVU4S1rhq9bU5FkiksG7dZ48hTy7/LPStr1S2iZLacydhHBcesOkYA7RyMcxPjvVU9L140HB/Zwkst1dpFK69ygFsfPl/CpjN3RrLHHjZi1/cS6lqs15Iq9tczNK6oMAMx5iAPnWt+iTio6fbpoet3cS2kkrJZSvIB2EgO8TDqFbqpO2ciofgn0ZxcR6d+ldRnvbO3cL2HZxr9p3FgW7s53xV2k9E3DbE9vdazIT1LXCZI8/YrZbOSVLTL66Opwyn40R8qo9jw3d8NX9rcRcSaveaTA4BsZZOi+BI6jy2q5WtxDcxiW3fnhfYNjoe8Ed1aUzK0LUKHQ/10BQMKjoUKABQoZoUAA0KFAb0AFmhR4oUACjzRnrRUgAGw2d891V7WtNvo55b3TYI584PYxtiRyTuTnYAddtzVho846dfGplFSVMvHklB3EoOr3F7PGmnRQOb6ZwqWx98d+W8ABuT0qU1Lg59R0Z9O1DUhOjhS/2PLyuN+ZGzsRvjI376tPKgkMojTtSvKZOUcxHhnrig59ksetQsaRpPyJSOrO1t7GwtrO0j5Le2iWKIHfCqMDf4CkyobK9D1U+BpyThVCkcxFIMOVtveJrVaOeX9EeXtVywGTsahru3uLC4FxYFiD78YX2T5HHd51OFkTKgc7c3uJ+ZPdSU8DvHm6cJHjaNW5VA/MnzNaRl8MhoFjdpeWyyIrKR7Lxnqh8PPyNLmq9AZtNujcW3NNA20oPshgPDPeO41PQzRXESzQuHRh17x5HzFKUWhxdndChR5qSwqAoEiiFAB4oYoUYpAChQoUAFQoUKADoUVHmgAGidsRscZwCcUZNE2OQhunfTAXiGEBbBYjJPnTKe6WAS3D+5Apc+ZHQU6eTljwf+lV/VnL20cHNvcSjI/ZFOEbZE3SJDQkuxo1vJLyQO687MEy7E75AJ2p56rEntSe3IT1cc5oQ9mkahVYkKBsa6JBwXPyU0ndjVUNbu3W5QmbIiH3fvN8PCoiG5GkXEhlbmgkPtxR9Iz3HJ8BnNT0hL4z3dB0xTSa3VgzSBVjOxZ8757gKuLTVMlqnaHmAcFCGQgFWU5BHjRVCJcnSJYkMN0NOXmDsQWCFjseXrgYP1qbDxszBJY5Cp9rkcHGemcVLi0UnYYUkgDqarGscfcOaTNLDLPcXckTFHW0hLKGHUcxwPoatAdkDMnvKjFfiAcV5gW/kaee1unQFXHZgL1J8638fFCb97FNtLRufCXHdjxPqk+nQ6fcWjJEZY2mcN2igjPQbEZ86tfSsS9FM4h47tEY/9/BNEPjy5A/3TW25BJqfJxrHk4x6CEuSth0KKhWBYAN65leOBgs00UbN0DuFP4mo/U555bbk02/tIHdsSSlgXVcfcHTmJ7zVSWKXSndruDXtRkfAkuYI4pUxgZ2Ukn6VMm0+jbHijJNylRoBVhueh6EdDRVSbPX7GK57LT/0zBg5ZHt5EX5hlxU/YalDcwzO9zISjDaQEZB7hgeX41UXZM8XFXdkvROPY+YpJcuSULkdeUncUPsywy+HHTJ3+dVVGNnVwfsz51XNWilZkurd2/xdSGV1xGVG5PN+tt08PCrDMHIwBzOdgtVLW727jWe1tpFeJ1MUXMMg5AyT5Mc/LFXFa0RKrVk5o+pG+jiXsEd3iEgSO4XmKnoQM9Klg8QP2ltcIf2kP5ivP2tcWGLUEW3tDDdwOBJ2OI3QrsVU4OPhitb4Q4tbiCwWXTpH7WMD1iC7A5oz47HPKe47jr8KzvkzecOHTtFpMkOMieVMdwBJ+hFFGvM4lVWz3STnf5DuriK7uX2eKEn9iU/104DOfejI/eBpPRGmNL+z7dGxK67YwpwfrVUthJwnqN1dTJ6xp92o7dkQ9pGVzhttmG5yPp4VdpMcpxTC7WBbeSe9kSO2iUs7yHCKo6k+VXCeuMuiZRp2haxuYLqOC8tJkntpPdePdSP4+IrzJxpZHTOI72DBHZSsqk9T2bED/dxV71XjjUNN1lb7h+1lTTVfLxyjHrQ8WU+4Djb73QnwFc411CLiqyj4qt7dLeVJxb6jahublYj2HBOCQygg+a1oqjGS++v9jW2mJcO3403iXStQZgscN1G7HwRjhj9GNei5V5ZXHga836RoWoa9fJpmkwKZZIO1VZXEY7P9YZ6jfur0VaJNFZW0VxIr3EcEaSuvRnCgEj51t5rjKSaeyMaaTFaFHQriNSNF6c/5xprefbj+1XQvSM4n00n/AOcf2qydvRXrH8n6Qf8Abcf/AIrk+ivWe7TdK/pw/s1Ppz/ZXOP5NVubi+ucBNYgtkAxi3kiJ+rA4qPl0S0uf89vZL0/rXF8CT/NxWcj0W60P/K9M+V8P7NA+i7W/wCStO/pq/wo9KX7H6kfo0qTSrBjl0gc7AE3W/1zXY0+3AABTY5H+N9D8yazH/Bfrf8AJOnn/bVoj6Mdbx/4NZf01P40elL9h6kfyapdRXF3CYn1Ds1IweyeMk/Ub1GNwvYzARz3t7IP/vhC380A1nv+DLXMgfoS1OT19dj/AI000LSzY8W6daJZQQ38WorEyTbqGAbYkd3Q7ULFP9Bzj8xLWugcPK/a22hxmfnJErzO7Fh35O2c064W0WeHiBLKS6e0Nva+vR+pMAAGkK9mQRjBHXberXYcPW6zR+uSy3D53VMxx+YwNyPiazr0a6lb2nGvF9xq2oRwQpzxrLcy4AAmOFGT4DoKdJC5Nmti4MZw8a4JwHA9k/wpxiT7z4HgB/XVIuvSPw/ESunm51JuheNOzj/nNuR8AaR0fj1H0y5uU0K69guIeSVTA7AZVeZiCN+uxAquLe0iLouGt6tZaDpkl/qUhEC7KikF5WPRVB6k77fOsi4hv9W4iuRPqJZLeJg0GmxrhIx+scsOZ8d/dnbFcajqVzqlzdTa3IZ7g8gid4T2dueYZSMEkKMY36tjrvTp3bBBYg52KmrjCtsG/ogryCYx5/RDyLuM+XwDGm3B9vBcaxfaHdRtDHrdo1sockcs49uJsH9pAO/rTkyXT/ZC6I5EKHCHcg4JOD1O2T5Uw0q3nk4k09Uf2/W4groW5wecYIPcfCqltUC0S9pqU1no3DfFZUte6BdHTdST7xhyeTP7pZd++tw7SN1SWBw8Mqh43XcMpGQR5YrMNd0uGx9JOp6FPyxaTxZa4QgeytwOjfEOCf3hU96KtTmuuF5NKvsjUNFna0lXOTy78ny2Yfu1zRey2XHNCiHShWhIRxRdKGaKqokGaGdq5JoZphYeaHN8frXJaiLbUgsWQFiSDjAySTsB4nyrFdV1aCx48udahC3dtDqvbr2LjEoC4GG6de+nPpY4mu59aueHIrj1fT7blWZU2a5cqGIY/qgMAB5HNVK7A/RUXZA8uFA7u6iO7Yyw6v6TOKL1pDZTwaXCc4itkDP83YEk/ACqFc3TzTDtjJcTM5bJ3LMxyT5k0q8bTzrDbxiSWQkKo3Y/HuAq1aToaaeVlnKyXR3eQnZfIeH/AD3VKjZbdIV4V4eaQLPrDMsecC2ViM/6xH5CrPf3SRQC3iRBHylFjXAUKO7yFQ9xqS2sPKnLsO/7o8TTJ7pJftLhwFI3J2JHn/AVvHS7MnvZIQKmT2U8yRlctFz+wzd5xRyso9hX9kfeboKh31mN/srOJpSu32Y2+Z6VyJbyY+32USEe6fbP8PzrWOHJPpEuaXY6g5HLyn3clxzADqf4UWh6nBp2tpqXqT3j2pLwLzhIxJ0DOx7hkkAZOcU1MK4+1kebJzhznHyoy4yBtkDbfpXTj8JV7jN5b6FuOOJNR1q1gvbydI7qymE1n6tb8qxnIyA5PMTkA7+FTfBnETQ8c2t7cyj1biKERTuF5VM4AKk4wM5ONvE1Wbm3F3aSRSeyp+8xwAfnQ9Ha2t/PLZapOZbLTFfUlt4l9udo1J5VbGRgkkjIznyFc/m4oY+kaYpNrZ6CY8hKnqKFQ/DWsDiPh3T9XjZQ1xFiZRvyyLsw+oz8CKFcJoSx61yTRk0mzb1qkS2EW3oi1cM1Jl8CmkKxUtvihES0ir4kCm5ffOaUs25ryAeMi/nQ1oEzAuMZln4u1m6nUywTX80bAdV5WKqR8ABScqytplskCtNM/IsYHWRsbfOkJJ+11K+kk5XElzI5D9DlznNS+h4iv9DOAES5Tqe7B7/ClFFNkvoWgpo0RkuOWS9kH2sgOyZ+6p8M9/fTPVr4RkxQgu+dvEd+f7qkNT1JkBWIE7EYIyCPPyqqRXIkvXVzguu2T1IrXFBSmoilJpNiqW9zctzTssOSWC++fie7PzpdbKBSGn7Sdv8A3dx9NhRvIscXNNIqL4uwH50hHei6uRa6dBdajOfuWsRP44/HFejwwYe3T/phc59D0y4AUbKOgHd8q5d2CGRyEjH33IUfU1M6fwLxXqKhrhLLRYSOty/aTfzRnHzxVh0z0XaFBIJ9ZvL3WLgdVc9lFn4DLY+dZz86C1BX/wAGsL7kzOP0pBJOtvZrPfXDbLFbRlix+mT8hVk07gnjDUwrtaWmjQtvz3b80mP9Xc/gK1fTraz0uHsNKsraxiIwVt4whPxPU/OlySdyxJ+Nck/KzT+aX8NFCCKLYeinRlcS65qd9q8oOyD7GPu2xkn8aacZ6ZYcDarw9xPodhHbWcMptb2KPfmVh1OepKlxknuWtGFMuIdHj4h0C/0eUgG5i+yY9FkG6H6iuWabVs1TKDpHE9r6MNY1jRbpXn0yeVLvTmTcdm4J6/DlHyNCmOg8ND0i8O2Ntd3KWmp6AXsp+2zzNHkGMbfq4ZflQrGyzWmfFIu9GxpvIx7jXYYAaTGaSaUUk8nWkGenQhwZBS+nyAX0B/bFR3NS9i49chz05hSaA8/LkT84AyZHO/TqTU3EWV7NlQMyyAhAdieXxx0+VRKrm3LgDZmO48/76fXTsunwsrNEw5OVlPKVOB0NHSLEbtO1ZUVFiuyWDqrN7S56ZfYbeANIRaeLeQyDEdxGRyFDjHef+fhTq1uby/n9TMM1xcBGkUwKGLKoJJ5fIDO1cJdpMFLPz7e/sGX5d9SkirGqWyjVYWlRZzLkxrOSUaQHIVtweU9Oo6g91XHQOL9MseMtN1O104aPDdQ+oanbwqBCucBZV+eCQRkcp6k1VL6Mz2bCPBKHnjdeoYZ2+gpvOY72Dt1x9oOZ1x0fvHlvv8xUSjbBPR6OcFJXSQEMpxQD1iWjce8SaMIo5LoajaRgD1a9w3sjuV/eXbpvjyNahwvxTpXFMWNPcwXoGZLGZsSLjqVP31+G/iBVKX2Q4/JYA1dc9N+blYhtivdXXaVYhwH2oByDzDqKRWSuw1KgsyP0mHVOEOKp9R0KRoLbW0E79mv+kXIcfVif3qFajqWn2GpxwpqNqs4hLGPmGccwGfryihWPpsvmOXNNpGFKytimcrHJ3rczE5Cc0kTkV1uT5UZWmAi1K2p5Zg2PdBb6AmiIzXDns7W6kJwEtpWJPcAjUAYhZZezZh1Ydw6ZNPSqm1t0IBUsowCNtqbaWjGHseU87xgrvjup/McLGWGCGBbI3zy/9abVFIdejYlPSFphQY7MTDP7jUU2kXWucacT2OnRwNLbzz3CQv7PaASAFQegPtbZ22xTj0coV4/tOhAhnYH9w/xqT4RyPSxxWAcZS6/4yVk/8tFFJy9vcPGYpbe4RsSRSKQVPgVPSmkaFb94k9hLj24x3Z8Pz/Cth4s4Xg4mhikEy2+pQKVhncey69yP348D3eGOmQ6xY3WnXMlnewPbXluwLI35g9COhBHWqbEtibF4ziQFcnYGgmS6sjFWQ5EinlIPkRSyzyTqityspAwRsQe+uZ4mVwMeydix25R1NP4HsvvB3Hd5DC9rr4lvLSBCzXe7TwoPH9cDzwR442rQdO1Gw1S2W60y9iuoGPKHTIwfAgjIO/TzFYZHa6pqdwNG0C2uJpJwO17JCocd2e4L5nY/Kt94c4fg4f4YstIZInaCPmncbh5W3Yg/HYeQFZ8vdSBx1Z2Diu1ODTcDs5pE3KDHKx6g+H0x9aUDVoZipNCkWfBoUAE4d+i4+NItGRnPWnrxE97fUVwbdj+tSsBmFwvSuSKe+qtjv+ZrhrVgP76dgNOSo/iCCe54b1a3tI2kuJrRkjRBuxPcPlUx6vISFU5ZjsKeRaMSfbuUI6lQu9DaQ0jFE0XU7OSFbjTnjDEKpnQojHp1II7/AK0h2E0/q8NuhaVn5I0j3ycdB0+FegY9PtxIkphjkZHyvsj2T5fx2NYve6JbNx4eH7SWe0t21IwRyRvmSNSnNlWO/Xv8KhTtsuhfgvTLqy40sbi6tpYo2hmjywxglNviOu9HwkP8rnFQP6l1/wAVKvOm8AaJw073unC8n1FUIW4uZycHG+FGBv51T9H0y8seNNX11nheK/EwVFJ5152Vt9sd1Sm5Uw6sueMjA7qZa5o9jxFZrZaqrAKcwzx47SE+R7x4qdj8d65Sad8+yRSqCdtgM/jWr2RZiuqaXPourX2kXTq7Wr5WXGFdDjDjyIIPzq18BaVBLrpstUWVruG3jurW1uFKrJ7QJLd5HLhgPDr0qb46ifTbrSOLkgEhsJlt7xMA9pCfdyD1+8u/ivhVrTTLPUOJrHX5HLS2tu6xSIuRMkgyjE+QJ/nDwqLfRV/Ja1mkftA5MYDFeUdw8KjNSvhG6QoS0jDJH6q9OY/1Dv37q7ubqGwtQSMDoqA45z4f31BCYnLySAyOeZz5/wAB0HkKIx+Rt6HaMpAIY7d+O+uuYeNNO122IxRGcCtDMddoBQpkJM/foUqJLJy/sj60fL4LXffXQArOzUR5Tnb8aBTxpWhjaiwE2RCMMM7YyDgj4GuVVo22u7hxjZZAj/jjP412etcSAAEjrQB1MZXXEd0Ym7n7ANj5ZrLmDj0vwCRg8g1jdl9kMey64ycVpYY5G9ZtKP8ALJGe/wDTJ/4dKtjs0y+kvpYzHDFbnOxaW4IA+QUn8qi7bSYIBzSTGaTwUYUUrc3EpkdefbJ7hXUJLDDEkfGriqRLdiixqmyQr8+tcsUz7a7/ABpz2Mex5fxNdFVX3QBVEkbfaXba1pt5pUpREvYjEWxujH3W+RAP1ql8Ba7xE2iz8PRW1h65ormKaW7nZXSPmIAVQpBwcjJPhtvWigBmCsARkd1cjhnRotQuNWSwjF9ccvazZPtbeGcdw7u6s5L3WXF6ICO2vrhg8/q5kIwWBZ8fDI/KnK6PI28lwB5LHUwQF2UADwFA9K0FdkbHpNqN2kkc+ZxXfqNupwkWfic08IGaIe+KQqGfqkf/AKI/ChSCkxqI0JCJkKM9BmhTEf/Z"/>
          <p:cNvSpPr>
            <a:spLocks noChangeAspect="1" noChangeArrowheads="1"/>
          </p:cNvSpPr>
          <p:nvPr/>
        </p:nvSpPr>
        <p:spPr bwMode="auto">
          <a:xfrm>
            <a:off x="155575" y="-547688"/>
            <a:ext cx="914400" cy="1152526"/>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1028" name="AutoShape 4" descr="data:image/jpeg;base64,/9j/4AAQSkZJRgABAQAAAQABAAD/2wBDAAkGBwgHBgkIBwgKCgkLDRYPDQwMDRsUFRAWIB0iIiAdHx8kKDQsJCYxJx8fLT0tMTU3Ojo6Iys/RD84QzQ5Ojf/2wBDAQoKCg0MDRoPDxo3JR8lNzc3Nzc3Nzc3Nzc3Nzc3Nzc3Nzc3Nzc3Nzc3Nzc3Nzc3Nzc3Nzc3Nzc3Nzc3Nzc3Nzf/wAARCAC7AJUDASIAAhEBAxEB/8QAHAAAAAcBAQAAAAAAAAAAAAAAAAEDBAUGBwII/8QATBAAAgEDAgMEBwQFBgsJAAAAAQIDAAQRBSEGEjETQVFhBxQiMnGBkSNCobEVUmKC0VWSlMHS4RckJzRDcoSis/DxJTM1RVNjc3TC/8QAGQEAAwEBAQAAAAAAAAAAAAAAAAECAwQF/8QAJREAAgICAgEFAQADAAAAAAAAAAECEQMhEjEEEyJBUVJhMnGh/9oADAMBAAIRAxEAPwDV6BFCgTjvxWxAaKWOBg43PlVG1z0p6BpdxJb2kNxqbRHleW3KrEG8Aze98hVa9OPFt3aTxcM6bO0MZiEt48bYZ+bonwxuR35FZ9ow/wCzZBIyFE6YBJGflv8AKpvZSiazZemPhyecQ6hZX1kD/pfZmUfHl3/Cr/aXFve2kV5ZXEdxazLzxzRtkMP+fyryjCvtTDAJAJUHb8KsXo+4y1/h28ez0iMXkdxkmykjZ15wM8yhdwdu7r39BgugcT0ht40KyTQfTWZLtI+ItLhSB2wbmzY5j8ypzn5HNa0jxyxRywyLJDIoeORDkMp3BB8CKakKqDowN6FDvpkhmio6G1AwulDFA0AaABvmjoUKABmhQxQoAIihR0KADxijTHOvN7ud6KjxSA8x+kK11KTjfXJdQSYst24MnZkgJn2MHw5cYpbhFbe+1mw0kGULcy8rFTyFsAnAJ6EkYz3ZzW/cRQXQjjvdPtPW5UIFxbjGZYwD7oOxYHHnjOM7VF6dcWurLaanLZRRXkBZYz2QV4jkgggjY7VhObi6OrFBSVoo+qejnSry8eTRtUntoiWhWCWHnMdwueZC3XGNx8D5VVU4S1rhq9bU5FkiksG7dZ48hTy7/LPStr1S2iZLacydhHBcesOkYA7RyMcxPjvVU9L140HB/Zwkst1dpFK69ygFsfPl/CpjN3RrLHHjZi1/cS6lqs15Iq9tczNK6oMAMx5iAPnWt+iTio6fbpoet3cS2kkrJZSvIB2EgO8TDqFbqpO2ciofgn0ZxcR6d+ldRnvbO3cL2HZxr9p3FgW7s53xV2k9E3DbE9vdazIT1LXCZI8/YrZbOSVLTL66Opwyn40R8qo9jw3d8NX9rcRcSaveaTA4BsZZOi+BI6jy2q5WtxDcxiW3fnhfYNjoe8Ed1aUzK0LUKHQ/10BQMKjoUKABQoZoUAA0KFAb0AFmhR4oUACjzRnrRUgAGw2d891V7WtNvo55b3TYI584PYxtiRyTuTnYAddtzVho846dfGplFSVMvHklB3EoOr3F7PGmnRQOb6ZwqWx98d+W8ABuT0qU1Lg59R0Z9O1DUhOjhS/2PLyuN+ZGzsRvjI376tPKgkMojTtSvKZOUcxHhnrig59ksetQsaRpPyJSOrO1t7GwtrO0j5Le2iWKIHfCqMDf4CkyobK9D1U+BpyThVCkcxFIMOVtveJrVaOeX9EeXtVywGTsahru3uLC4FxYFiD78YX2T5HHd51OFkTKgc7c3uJ+ZPdSU8DvHm6cJHjaNW5VA/MnzNaRl8MhoFjdpeWyyIrKR7Lxnqh8PPyNLmq9AZtNujcW3NNA20oPshgPDPeO41PQzRXESzQuHRh17x5HzFKUWhxdndChR5qSwqAoEiiFAB4oYoUYpAChQoUAFQoUKADoUVHmgAGidsRscZwCcUZNE2OQhunfTAXiGEBbBYjJPnTKe6WAS3D+5Apc+ZHQU6eTljwf+lV/VnL20cHNvcSjI/ZFOEbZE3SJDQkuxo1vJLyQO687MEy7E75AJ2p56rEntSe3IT1cc5oQ9mkahVYkKBsa6JBwXPyU0ndjVUNbu3W5QmbIiH3fvN8PCoiG5GkXEhlbmgkPtxR9Iz3HJ8BnNT0hL4z3dB0xTSa3VgzSBVjOxZ8757gKuLTVMlqnaHmAcFCGQgFWU5BHjRVCJcnSJYkMN0NOXmDsQWCFjseXrgYP1qbDxszBJY5Cp9rkcHGemcVLi0UnYYUkgDqarGscfcOaTNLDLPcXckTFHW0hLKGHUcxwPoatAdkDMnvKjFfiAcV5gW/kaee1unQFXHZgL1J8638fFCb97FNtLRufCXHdjxPqk+nQ6fcWjJEZY2mcN2igjPQbEZ86tfSsS9FM4h47tEY/9/BNEPjy5A/3TW25BJqfJxrHk4x6CEuSth0KKhWBYAN65leOBgs00UbN0DuFP4mo/U555bbk02/tIHdsSSlgXVcfcHTmJ7zVSWKXSndruDXtRkfAkuYI4pUxgZ2Ukn6VMm0+jbHijJNylRoBVhueh6EdDRVSbPX7GK57LT/0zBg5ZHt5EX5hlxU/YalDcwzO9zISjDaQEZB7hgeX41UXZM8XFXdkvROPY+YpJcuSULkdeUncUPsywy+HHTJ3+dVVGNnVwfsz51XNWilZkurd2/xdSGV1xGVG5PN+tt08PCrDMHIwBzOdgtVLW727jWe1tpFeJ1MUXMMg5AyT5Mc/LFXFa0RKrVk5o+pG+jiXsEd3iEgSO4XmKnoQM9Klg8QP2ltcIf2kP5ivP2tcWGLUEW3tDDdwOBJ2OI3QrsVU4OPhitb4Q4tbiCwWXTpH7WMD1iC7A5oz47HPKe47jr8KzvkzecOHTtFpMkOMieVMdwBJ+hFFGvM4lVWz3STnf5DuriK7uX2eKEn9iU/104DOfejI/eBpPRGmNL+z7dGxK67YwpwfrVUthJwnqN1dTJ6xp92o7dkQ9pGVzhttmG5yPp4VdpMcpxTC7WBbeSe9kSO2iUs7yHCKo6k+VXCeuMuiZRp2haxuYLqOC8tJkntpPdePdSP4+IrzJxpZHTOI72DBHZSsqk9T2bED/dxV71XjjUNN1lb7h+1lTTVfLxyjHrQ8WU+4Djb73QnwFc411CLiqyj4qt7dLeVJxb6jahublYj2HBOCQygg+a1oqjGS++v9jW2mJcO3403iXStQZgscN1G7HwRjhj9GNei5V5ZXHga836RoWoa9fJpmkwKZZIO1VZXEY7P9YZ6jfur0VaJNFZW0VxIr3EcEaSuvRnCgEj51t5rjKSaeyMaaTFaFHQriNSNF6c/5xprefbj+1XQvSM4n00n/AOcf2qydvRXrH8n6Qf8Abcf/AIrk+ivWe7TdK/pw/s1Ppz/ZXOP5NVubi+ucBNYgtkAxi3kiJ+rA4qPl0S0uf89vZL0/rXF8CT/NxWcj0W60P/K9M+V8P7NA+i7W/wCStO/pq/wo9KX7H6kfo0qTSrBjl0gc7AE3W/1zXY0+3AABTY5H+N9D8yazH/Bfrf8AJOnn/bVoj6Mdbx/4NZf01P40elL9h6kfyapdRXF3CYn1Ds1IweyeMk/Ub1GNwvYzARz3t7IP/vhC380A1nv+DLXMgfoS1OT19dj/AI000LSzY8W6daJZQQ38WorEyTbqGAbYkd3Q7ULFP9Bzj8xLWugcPK/a22hxmfnJErzO7Fh35O2c064W0WeHiBLKS6e0Nva+vR+pMAAGkK9mQRjBHXberXYcPW6zR+uSy3D53VMxx+YwNyPiazr0a6lb2nGvF9xq2oRwQpzxrLcy4AAmOFGT4DoKdJC5Nmti4MZw8a4JwHA9k/wpxiT7z4HgB/XVIuvSPw/ESunm51JuheNOzj/nNuR8AaR0fj1H0y5uU0K69guIeSVTA7AZVeZiCN+uxAquLe0iLouGt6tZaDpkl/qUhEC7KikF5WPRVB6k77fOsi4hv9W4iuRPqJZLeJg0GmxrhIx+scsOZ8d/dnbFcajqVzqlzdTa3IZ7g8gid4T2dueYZSMEkKMY36tjrvTp3bBBYg52KmrjCtsG/ogryCYx5/RDyLuM+XwDGm3B9vBcaxfaHdRtDHrdo1sockcs49uJsH9pAO/rTkyXT/ZC6I5EKHCHcg4JOD1O2T5Uw0q3nk4k09Uf2/W4groW5wecYIPcfCqltUC0S9pqU1no3DfFZUte6BdHTdST7xhyeTP7pZd++tw7SN1SWBw8Mqh43XcMpGQR5YrMNd0uGx9JOp6FPyxaTxZa4QgeytwOjfEOCf3hU96KtTmuuF5NKvsjUNFna0lXOTy78ny2Yfu1zRey2XHNCiHShWhIRxRdKGaKqokGaGdq5JoZphYeaHN8frXJaiLbUgsWQFiSDjAySTsB4nyrFdV1aCx48udahC3dtDqvbr2LjEoC4GG6de+nPpY4mu59aueHIrj1fT7blWZU2a5cqGIY/qgMAB5HNVK7A/RUXZA8uFA7u6iO7Yyw6v6TOKL1pDZTwaXCc4itkDP83YEk/ACqFc3TzTDtjJcTM5bJ3LMxyT5k0q8bTzrDbxiSWQkKo3Y/HuAq1aToaaeVlnKyXR3eQnZfIeH/AD3VKjZbdIV4V4eaQLPrDMsecC2ViM/6xH5CrPf3SRQC3iRBHylFjXAUKO7yFQ9xqS2sPKnLsO/7o8TTJ7pJftLhwFI3J2JHn/AVvHS7MnvZIQKmT2U8yRlctFz+wzd5xRyso9hX9kfeboKh31mN/srOJpSu32Y2+Z6VyJbyY+32USEe6fbP8PzrWOHJPpEuaXY6g5HLyn3clxzADqf4UWh6nBp2tpqXqT3j2pLwLzhIxJ0DOx7hkkAZOcU1MK4+1kebJzhznHyoy4yBtkDbfpXTj8JV7jN5b6FuOOJNR1q1gvbydI7qymE1n6tb8qxnIyA5PMTkA7+FTfBnETQ8c2t7cyj1biKERTuF5VM4AKk4wM5ONvE1Wbm3F3aSRSeyp+8xwAfnQ9Ha2t/PLZapOZbLTFfUlt4l9udo1J5VbGRgkkjIznyFc/m4oY+kaYpNrZ6CY8hKnqKFQ/DWsDiPh3T9XjZQ1xFiZRvyyLsw+oz8CKFcJoSx61yTRk0mzb1qkS2EW3oi1cM1Jl8CmkKxUtvihES0ir4kCm5ffOaUs25ryAeMi/nQ1oEzAuMZln4u1m6nUywTX80bAdV5WKqR8ABScqytplskCtNM/IsYHWRsbfOkJJ+11K+kk5XElzI5D9DlznNS+h4iv9DOAES5Tqe7B7/ClFFNkvoWgpo0RkuOWS9kH2sgOyZ+6p8M9/fTPVr4RkxQgu+dvEd+f7qkNT1JkBWIE7EYIyCPPyqqRXIkvXVzguu2T1IrXFBSmoilJpNiqW9zctzTssOSWC++fie7PzpdbKBSGn7Sdv8A3dx9NhRvIscXNNIqL4uwH50hHei6uRa6dBdajOfuWsRP44/HFejwwYe3T/phc59D0y4AUbKOgHd8q5d2CGRyEjH33IUfU1M6fwLxXqKhrhLLRYSOty/aTfzRnHzxVh0z0XaFBIJ9ZvL3WLgdVc9lFn4DLY+dZz86C1BX/wAGsL7kzOP0pBJOtvZrPfXDbLFbRlix+mT8hVk07gnjDUwrtaWmjQtvz3b80mP9Xc/gK1fTraz0uHsNKsraxiIwVt4whPxPU/OlySdyxJ+Nck/KzT+aX8NFCCKLYeinRlcS65qd9q8oOyD7GPu2xkn8aacZ6ZYcDarw9xPodhHbWcMptb2KPfmVh1OepKlxknuWtGFMuIdHj4h0C/0eUgG5i+yY9FkG6H6iuWabVs1TKDpHE9r6MNY1jRbpXn0yeVLvTmTcdm4J6/DlHyNCmOg8ND0i8O2Ntd3KWmp6AXsp+2zzNHkGMbfq4ZflQrGyzWmfFIu9GxpvIx7jXYYAaTGaSaUUk8nWkGenQhwZBS+nyAX0B/bFR3NS9i49chz05hSaA8/LkT84AyZHO/TqTU3EWV7NlQMyyAhAdieXxx0+VRKrm3LgDZmO48/76fXTsunwsrNEw5OVlPKVOB0NHSLEbtO1ZUVFiuyWDqrN7S56ZfYbeANIRaeLeQyDEdxGRyFDjHef+fhTq1uby/n9TMM1xcBGkUwKGLKoJJ5fIDO1cJdpMFLPz7e/sGX5d9SkirGqWyjVYWlRZzLkxrOSUaQHIVtweU9Oo6g91XHQOL9MseMtN1O104aPDdQ+oanbwqBCucBZV+eCQRkcp6k1VL6Mz2bCPBKHnjdeoYZ2+gpvOY72Dt1x9oOZ1x0fvHlvv8xUSjbBPR6OcFJXSQEMpxQD1iWjce8SaMIo5LoajaRgD1a9w3sjuV/eXbpvjyNahwvxTpXFMWNPcwXoGZLGZsSLjqVP31+G/iBVKX2Q4/JYA1dc9N+blYhtivdXXaVYhwH2oByDzDqKRWSuw1KgsyP0mHVOEOKp9R0KRoLbW0E79mv+kXIcfVif3qFajqWn2GpxwpqNqs4hLGPmGccwGfryihWPpsvmOXNNpGFKytimcrHJ3rczE5Cc0kTkV1uT5UZWmAi1K2p5Zg2PdBb6AmiIzXDns7W6kJwEtpWJPcAjUAYhZZezZh1Ydw6ZNPSqm1t0IBUsowCNtqbaWjGHseU87xgrvjup/McLGWGCGBbI3zy/9abVFIdejYlPSFphQY7MTDP7jUU2kXWucacT2OnRwNLbzz3CQv7PaASAFQegPtbZ22xTj0coV4/tOhAhnYH9w/xqT4RyPSxxWAcZS6/4yVk/8tFFJy9vcPGYpbe4RsSRSKQVPgVPSmkaFb94k9hLj24x3Z8Pz/Cth4s4Xg4mhikEy2+pQKVhncey69yP348D3eGOmQ6xY3WnXMlnewPbXluwLI35g9COhBHWqbEtibF4ziQFcnYGgmS6sjFWQ5EinlIPkRSyzyTqityspAwRsQe+uZ4mVwMeydix25R1NP4HsvvB3Hd5DC9rr4lvLSBCzXe7TwoPH9cDzwR442rQdO1Gw1S2W60y9iuoGPKHTIwfAgjIO/TzFYZHa6pqdwNG0C2uJpJwO17JCocd2e4L5nY/Kt94c4fg4f4YstIZInaCPmncbh5W3Yg/HYeQFZ8vdSBx1Z2Diu1ODTcDs5pE3KDHKx6g+H0x9aUDVoZipNCkWfBoUAE4d+i4+NItGRnPWnrxE97fUVwbdj+tSsBmFwvSuSKe+qtjv+ZrhrVgP76dgNOSo/iCCe54b1a3tI2kuJrRkjRBuxPcPlUx6vISFU5ZjsKeRaMSfbuUI6lQu9DaQ0jFE0XU7OSFbjTnjDEKpnQojHp1II7/AK0h2E0/q8NuhaVn5I0j3ycdB0+FegY9PtxIkphjkZHyvsj2T5fx2NYve6JbNx4eH7SWe0t21IwRyRvmSNSnNlWO/Xv8KhTtsuhfgvTLqy40sbi6tpYo2hmjywxglNviOu9HwkP8rnFQP6l1/wAVKvOm8AaJw073unC8n1FUIW4uZycHG+FGBv51T9H0y8seNNX11nheK/EwVFJ5152Vt9sd1Sm5Uw6sueMjA7qZa5o9jxFZrZaqrAKcwzx47SE+R7x4qdj8d65Sad8+yRSqCdtgM/jWr2RZiuqaXPourX2kXTq7Wr5WXGFdDjDjyIIPzq18BaVBLrpstUWVruG3jurW1uFKrJ7QJLd5HLhgPDr0qb46ifTbrSOLkgEhsJlt7xMA9pCfdyD1+8u/ivhVrTTLPUOJrHX5HLS2tu6xSIuRMkgyjE+QJ/nDwqLfRV/Ja1mkftA5MYDFeUdw8KjNSvhG6QoS0jDJH6q9OY/1Dv37q7ubqGwtQSMDoqA45z4f31BCYnLySAyOeZz5/wAB0HkKIx+Rt6HaMpAIY7d+O+uuYeNNO122IxRGcCtDMddoBQpkJM/foUqJLJy/sj60fL4LXffXQArOzUR5Tnb8aBTxpWhjaiwE2RCMMM7YyDgj4GuVVo22u7hxjZZAj/jjP412etcSAAEjrQB1MZXXEd0Ym7n7ANj5ZrLmDj0vwCRg8g1jdl9kMey64ycVpYY5G9ZtKP8ALJGe/wDTJ/4dKtjs0y+kvpYzHDFbnOxaW4IA+QUn8qi7bSYIBzSTGaTwUYUUrc3EpkdefbJ7hXUJLDDEkfGriqRLdiixqmyQr8+tcsUz7a7/ABpz2Mex5fxNdFVX3QBVEkbfaXba1pt5pUpREvYjEWxujH3W+RAP1ql8Ba7xE2iz8PRW1h65ormKaW7nZXSPmIAVQpBwcjJPhtvWigBmCsARkd1cjhnRotQuNWSwjF9ccvazZPtbeGcdw7u6s5L3WXF6ICO2vrhg8/q5kIwWBZ8fDI/KnK6PI28lwB5LHUwQF2UADwFA9K0FdkbHpNqN2kkc+ZxXfqNupwkWfic08IGaIe+KQqGfqkf/AKI/ChSCkxqI0JCJkKM9BmhTEf/Z"/>
          <p:cNvSpPr>
            <a:spLocks noChangeAspect="1" noChangeArrowheads="1"/>
          </p:cNvSpPr>
          <p:nvPr/>
        </p:nvSpPr>
        <p:spPr bwMode="auto">
          <a:xfrm>
            <a:off x="155575" y="-547688"/>
            <a:ext cx="914400" cy="1152526"/>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1030" name="Picture 6" descr="http://i.dailymail.co.uk/i/pix/2006/08/girlchair090806_228x287.jpg"/>
          <p:cNvPicPr>
            <a:picLocks noChangeAspect="1" noChangeArrowheads="1"/>
          </p:cNvPicPr>
          <p:nvPr/>
        </p:nvPicPr>
        <p:blipFill>
          <a:blip r:embed="rId2" cstate="print"/>
          <a:srcRect/>
          <a:stretch>
            <a:fillRect/>
          </a:stretch>
        </p:blipFill>
        <p:spPr bwMode="auto">
          <a:xfrm>
            <a:off x="3203848" y="2564904"/>
            <a:ext cx="2171700" cy="2733676"/>
          </a:xfrm>
          <a:prstGeom prst="rect">
            <a:avLst/>
          </a:prstGeom>
          <a:noFill/>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p:txBody>
          <a:bodyPr/>
          <a:lstStyle/>
          <a:p>
            <a:r>
              <a:rPr lang="en-AU"/>
              <a:t>Don’t categorise misbehaviour, rather work out the </a:t>
            </a:r>
            <a:r>
              <a:rPr lang="en-AU">
                <a:solidFill>
                  <a:srgbClr val="FF3300"/>
                </a:solidFill>
              </a:rPr>
              <a:t>need </a:t>
            </a:r>
            <a:r>
              <a:rPr lang="en-AU"/>
              <a:t>that is present</a:t>
            </a:r>
          </a:p>
          <a:p>
            <a:pPr>
              <a:buFont typeface="Wingdings" pitchFamily="2" charset="2"/>
              <a:buNone/>
            </a:pPr>
            <a:endParaRPr lang="en-AU"/>
          </a:p>
          <a:p>
            <a:r>
              <a:rPr lang="en-AU"/>
              <a:t>“The problem that presents in never the problem”</a:t>
            </a:r>
            <a:endParaRPr lang="en-US"/>
          </a:p>
        </p:txBody>
      </p:sp>
      <p:sp>
        <p:nvSpPr>
          <p:cNvPr id="5" name="Slide Number Placeholder 5"/>
          <p:cNvSpPr>
            <a:spLocks noGrp="1"/>
          </p:cNvSpPr>
          <p:nvPr>
            <p:ph type="sldNum" sz="quarter" idx="12"/>
          </p:nvPr>
        </p:nvSpPr>
        <p:spPr/>
        <p:txBody>
          <a:bodyPr/>
          <a:lstStyle/>
          <a:p>
            <a:fld id="{6BEB3B70-BC18-43EC-B6FD-EA01A3815112}" type="slidenum">
              <a:rPr lang="en-US" altLang="en-US"/>
              <a:pPr/>
              <a:t>28</a:t>
            </a:fld>
            <a:endParaRPr lang="en-US" altLang="en-US"/>
          </a:p>
        </p:txBody>
      </p:sp>
      <p:sp>
        <p:nvSpPr>
          <p:cNvPr id="13314" name="Rectangle 2"/>
          <p:cNvSpPr>
            <a:spLocks noGrp="1" noChangeArrowheads="1"/>
          </p:cNvSpPr>
          <p:nvPr>
            <p:ph type="title"/>
          </p:nvPr>
        </p:nvSpPr>
        <p:spPr/>
        <p:txBody>
          <a:bodyPr>
            <a:normAutofit fontScale="90000"/>
          </a:bodyPr>
          <a:lstStyle/>
          <a:p>
            <a:r>
              <a:rPr lang="en-AU" sz="3800"/>
              <a:t>Accept that misbehaviour is needs based</a:t>
            </a:r>
            <a:endParaRPr lang="en-US" sz="380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p:txBody>
          <a:bodyPr/>
          <a:lstStyle/>
          <a:p>
            <a:r>
              <a:rPr lang="en-AU" dirty="0"/>
              <a:t>Is the situation interfering with my teaching or learning?   </a:t>
            </a:r>
          </a:p>
          <a:p>
            <a:r>
              <a:rPr lang="en-AU" dirty="0"/>
              <a:t>If yes, then it’s a </a:t>
            </a:r>
            <a:r>
              <a:rPr lang="en-AU" dirty="0">
                <a:solidFill>
                  <a:srgbClr val="FF3300"/>
                </a:solidFill>
              </a:rPr>
              <a:t>teacher owned problem</a:t>
            </a:r>
          </a:p>
          <a:p>
            <a:r>
              <a:rPr lang="en-AU" dirty="0"/>
              <a:t>If no, then it’s a </a:t>
            </a:r>
            <a:r>
              <a:rPr lang="en-AU" dirty="0">
                <a:solidFill>
                  <a:srgbClr val="FF3300"/>
                </a:solidFill>
              </a:rPr>
              <a:t>student owned </a:t>
            </a:r>
            <a:r>
              <a:rPr lang="en-AU" dirty="0" smtClean="0">
                <a:solidFill>
                  <a:srgbClr val="FF3300"/>
                </a:solidFill>
              </a:rPr>
              <a:t>problem or no problem</a:t>
            </a:r>
            <a:endParaRPr lang="en-AU" dirty="0"/>
          </a:p>
          <a:p>
            <a:r>
              <a:rPr lang="en-AU" dirty="0"/>
              <a:t>Teachers (and parents) get too involved in trivial issues – avoid them and teach the students to problem solve their own issues</a:t>
            </a:r>
            <a:endParaRPr lang="en-US" dirty="0"/>
          </a:p>
        </p:txBody>
      </p:sp>
      <p:sp>
        <p:nvSpPr>
          <p:cNvPr id="5" name="Slide Number Placeholder 5"/>
          <p:cNvSpPr>
            <a:spLocks noGrp="1"/>
          </p:cNvSpPr>
          <p:nvPr>
            <p:ph type="sldNum" sz="quarter" idx="12"/>
          </p:nvPr>
        </p:nvSpPr>
        <p:spPr/>
        <p:txBody>
          <a:bodyPr/>
          <a:lstStyle/>
          <a:p>
            <a:fld id="{54752510-CD85-4D76-97CE-7A53C9EEC2EF}" type="slidenum">
              <a:rPr lang="en-US" altLang="en-US"/>
              <a:pPr/>
              <a:t>29</a:t>
            </a:fld>
            <a:endParaRPr lang="en-US" altLang="en-US"/>
          </a:p>
        </p:txBody>
      </p:sp>
      <p:sp>
        <p:nvSpPr>
          <p:cNvPr id="14338" name="Rectangle 2"/>
          <p:cNvSpPr>
            <a:spLocks noGrp="1" noChangeArrowheads="1"/>
          </p:cNvSpPr>
          <p:nvPr>
            <p:ph type="title"/>
          </p:nvPr>
        </p:nvSpPr>
        <p:spPr/>
        <p:txBody>
          <a:bodyPr/>
          <a:lstStyle/>
          <a:p>
            <a:r>
              <a:rPr lang="en-AU"/>
              <a:t>Problem ownership</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Includes:</a:t>
            </a:r>
          </a:p>
          <a:p>
            <a:endParaRPr lang="en-AU" dirty="0" smtClean="0"/>
          </a:p>
          <a:p>
            <a:r>
              <a:rPr lang="en-AU" dirty="0" smtClean="0"/>
              <a:t>Carl Rogers</a:t>
            </a:r>
          </a:p>
          <a:p>
            <a:r>
              <a:rPr lang="en-AU" dirty="0" smtClean="0"/>
              <a:t>John Dewey</a:t>
            </a:r>
          </a:p>
          <a:p>
            <a:r>
              <a:rPr lang="en-AU" dirty="0" err="1" smtClean="0"/>
              <a:t>Haim</a:t>
            </a:r>
            <a:r>
              <a:rPr lang="en-AU" dirty="0" smtClean="0"/>
              <a:t> </a:t>
            </a:r>
            <a:r>
              <a:rPr lang="en-AU" dirty="0" err="1" smtClean="0"/>
              <a:t>Ginott</a:t>
            </a:r>
            <a:endParaRPr lang="en-AU" dirty="0" smtClean="0"/>
          </a:p>
          <a:p>
            <a:r>
              <a:rPr lang="en-AU" dirty="0" smtClean="0"/>
              <a:t>Thomas Gordon</a:t>
            </a:r>
          </a:p>
          <a:p>
            <a:r>
              <a:rPr lang="en-AU" dirty="0" err="1" smtClean="0"/>
              <a:t>Alfie</a:t>
            </a:r>
            <a:r>
              <a:rPr lang="en-AU" dirty="0" smtClean="0"/>
              <a:t> Kohn</a:t>
            </a:r>
          </a:p>
          <a:p>
            <a:r>
              <a:rPr lang="en-AU" dirty="0" smtClean="0"/>
              <a:t>Louise Porter</a:t>
            </a:r>
            <a:endParaRPr lang="en-AU" dirty="0"/>
          </a:p>
        </p:txBody>
      </p:sp>
      <p:sp>
        <p:nvSpPr>
          <p:cNvPr id="4" name="Slide Number Placeholder 3"/>
          <p:cNvSpPr>
            <a:spLocks noGrp="1"/>
          </p:cNvSpPr>
          <p:nvPr>
            <p:ph type="sldNum" sz="quarter" idx="12"/>
          </p:nvPr>
        </p:nvSpPr>
        <p:spPr/>
        <p:txBody>
          <a:bodyPr/>
          <a:lstStyle/>
          <a:p>
            <a:fld id="{76B421BC-32D3-4735-ADD8-BD6B18A769B6}" type="slidenum">
              <a:rPr lang="en-US" altLang="en-US" smtClean="0"/>
              <a:pPr/>
              <a:t>3</a:t>
            </a:fld>
            <a:endParaRPr lang="en-US" altLang="en-US" dirty="0"/>
          </a:p>
        </p:txBody>
      </p:sp>
      <p:sp>
        <p:nvSpPr>
          <p:cNvPr id="2" name="Title 1"/>
          <p:cNvSpPr>
            <a:spLocks noGrp="1"/>
          </p:cNvSpPr>
          <p:nvPr>
            <p:ph type="title"/>
          </p:nvPr>
        </p:nvSpPr>
        <p:spPr/>
        <p:txBody>
          <a:bodyPr>
            <a:normAutofit fontScale="90000"/>
          </a:bodyPr>
          <a:lstStyle/>
          <a:p>
            <a:r>
              <a:rPr lang="en-AU" dirty="0" smtClean="0"/>
              <a:t>Humanist / Person Centred Approach</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p:txBody>
          <a:bodyPr/>
          <a:lstStyle/>
          <a:p>
            <a:r>
              <a:rPr lang="en-AU" dirty="0"/>
              <a:t>Client centred </a:t>
            </a:r>
            <a:r>
              <a:rPr lang="en-AU" dirty="0" smtClean="0"/>
              <a:t>listening</a:t>
            </a:r>
            <a:endParaRPr lang="en-AU" dirty="0"/>
          </a:p>
          <a:p>
            <a:r>
              <a:rPr lang="en-AU" dirty="0"/>
              <a:t>Strategies that get to the real problem and build relationships</a:t>
            </a:r>
          </a:p>
          <a:p>
            <a:r>
              <a:rPr lang="en-AU" dirty="0"/>
              <a:t>Must avoid sound trite, condescending, patronising or manipulative</a:t>
            </a:r>
          </a:p>
          <a:p>
            <a:r>
              <a:rPr lang="en-AU" dirty="0"/>
              <a:t>Use </a:t>
            </a:r>
            <a:r>
              <a:rPr lang="en-AU" dirty="0">
                <a:solidFill>
                  <a:srgbClr val="FF3300"/>
                </a:solidFill>
              </a:rPr>
              <a:t>‘door opener’</a:t>
            </a:r>
            <a:r>
              <a:rPr lang="en-AU" dirty="0"/>
              <a:t> questions – good, broad opened ended questions and then be </a:t>
            </a:r>
            <a:r>
              <a:rPr lang="en-AU" dirty="0" smtClean="0"/>
              <a:t>silent</a:t>
            </a:r>
          </a:p>
          <a:p>
            <a:endParaRPr lang="en-AU" dirty="0" smtClean="0"/>
          </a:p>
          <a:p>
            <a:r>
              <a:rPr lang="en-AU" i="1" dirty="0" smtClean="0"/>
              <a:t>‘Listen or your tongue will make you deaf’</a:t>
            </a:r>
          </a:p>
          <a:p>
            <a:pPr>
              <a:buNone/>
            </a:pPr>
            <a:r>
              <a:rPr lang="en-AU" i="1" dirty="0" smtClean="0"/>
              <a:t>    Native American Proverb</a:t>
            </a:r>
            <a:endParaRPr lang="en-US" i="1" dirty="0"/>
          </a:p>
        </p:txBody>
      </p:sp>
      <p:sp>
        <p:nvSpPr>
          <p:cNvPr id="5" name="Slide Number Placeholder 5"/>
          <p:cNvSpPr>
            <a:spLocks noGrp="1"/>
          </p:cNvSpPr>
          <p:nvPr>
            <p:ph type="sldNum" sz="quarter" idx="12"/>
          </p:nvPr>
        </p:nvSpPr>
        <p:spPr/>
        <p:txBody>
          <a:bodyPr/>
          <a:lstStyle/>
          <a:p>
            <a:fld id="{CDCF5A2C-DC3E-4736-A110-A4F8AE1E3F8D}" type="slidenum">
              <a:rPr lang="en-US" altLang="en-US"/>
              <a:pPr/>
              <a:t>30</a:t>
            </a:fld>
            <a:endParaRPr lang="en-US" altLang="en-US"/>
          </a:p>
        </p:txBody>
      </p:sp>
      <p:sp>
        <p:nvSpPr>
          <p:cNvPr id="16386" name="Rectangle 2"/>
          <p:cNvSpPr>
            <a:spLocks noGrp="1" noChangeArrowheads="1"/>
          </p:cNvSpPr>
          <p:nvPr>
            <p:ph type="title"/>
          </p:nvPr>
        </p:nvSpPr>
        <p:spPr/>
        <p:txBody>
          <a:bodyPr/>
          <a:lstStyle/>
          <a:p>
            <a:r>
              <a:rPr lang="en-AU"/>
              <a:t>Use active listening</a:t>
            </a:r>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Ineffective – I listen with the intent to reply</a:t>
            </a:r>
          </a:p>
          <a:p>
            <a:r>
              <a:rPr lang="en-AU" dirty="0" smtClean="0"/>
              <a:t>Effective – I listen with the intent to understand</a:t>
            </a:r>
          </a:p>
          <a:p>
            <a:endParaRPr lang="en-AU" dirty="0" smtClean="0"/>
          </a:p>
          <a:p>
            <a:r>
              <a:rPr lang="en-AU" dirty="0" smtClean="0"/>
              <a:t>To communicate effectively we must first understand each other</a:t>
            </a:r>
            <a:endParaRPr lang="en-AU" dirty="0"/>
          </a:p>
        </p:txBody>
      </p:sp>
      <p:sp>
        <p:nvSpPr>
          <p:cNvPr id="3" name="Slide Number Placeholder 2"/>
          <p:cNvSpPr>
            <a:spLocks noGrp="1"/>
          </p:cNvSpPr>
          <p:nvPr>
            <p:ph type="sldNum" sz="quarter" idx="12"/>
          </p:nvPr>
        </p:nvSpPr>
        <p:spPr/>
        <p:txBody>
          <a:bodyPr/>
          <a:lstStyle/>
          <a:p>
            <a:fld id="{76B421BC-32D3-4735-ADD8-BD6B18A769B6}" type="slidenum">
              <a:rPr lang="en-US" altLang="en-US" smtClean="0"/>
              <a:pPr/>
              <a:t>31</a:t>
            </a:fld>
            <a:endParaRPr lang="en-US" altLang="en-US"/>
          </a:p>
        </p:txBody>
      </p:sp>
      <p:sp>
        <p:nvSpPr>
          <p:cNvPr id="4" name="Title 3"/>
          <p:cNvSpPr>
            <a:spLocks noGrp="1"/>
          </p:cNvSpPr>
          <p:nvPr>
            <p:ph type="title"/>
          </p:nvPr>
        </p:nvSpPr>
        <p:spPr/>
        <p:txBody>
          <a:bodyPr/>
          <a:lstStyle/>
          <a:p>
            <a:r>
              <a:rPr lang="en-AU" dirty="0" smtClean="0"/>
              <a:t>Listening</a:t>
            </a:r>
            <a:endParaRPr lang="en-AU"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Empathic listening IS reflecting what a person feels and says in your own words.</a:t>
            </a:r>
          </a:p>
          <a:p>
            <a:endParaRPr lang="en-AU" dirty="0" smtClean="0"/>
          </a:p>
          <a:p>
            <a:r>
              <a:rPr lang="en-AU" dirty="0" smtClean="0"/>
              <a:t>It IS NOT listening to advise, judge, counsel, reply, solve, fix, agree, disagree, question, </a:t>
            </a:r>
            <a:r>
              <a:rPr lang="en-AU" dirty="0" err="1" smtClean="0"/>
              <a:t>analyze</a:t>
            </a:r>
            <a:r>
              <a:rPr lang="en-AU" dirty="0" smtClean="0"/>
              <a:t> or figure out</a:t>
            </a:r>
          </a:p>
          <a:p>
            <a:endParaRPr lang="en-AU" dirty="0" smtClean="0"/>
          </a:p>
          <a:p>
            <a:endParaRPr lang="en-AU" dirty="0"/>
          </a:p>
        </p:txBody>
      </p:sp>
      <p:sp>
        <p:nvSpPr>
          <p:cNvPr id="3" name="Slide Number Placeholder 2"/>
          <p:cNvSpPr>
            <a:spLocks noGrp="1"/>
          </p:cNvSpPr>
          <p:nvPr>
            <p:ph type="sldNum" sz="quarter" idx="12"/>
          </p:nvPr>
        </p:nvSpPr>
        <p:spPr/>
        <p:txBody>
          <a:bodyPr/>
          <a:lstStyle/>
          <a:p>
            <a:fld id="{76B421BC-32D3-4735-ADD8-BD6B18A769B6}" type="slidenum">
              <a:rPr lang="en-US" altLang="en-US" smtClean="0"/>
              <a:pPr/>
              <a:t>32</a:t>
            </a:fld>
            <a:endParaRPr lang="en-US" altLang="en-US"/>
          </a:p>
        </p:txBody>
      </p:sp>
      <p:sp>
        <p:nvSpPr>
          <p:cNvPr id="4" name="Title 3"/>
          <p:cNvSpPr>
            <a:spLocks noGrp="1"/>
          </p:cNvSpPr>
          <p:nvPr>
            <p:ph type="title"/>
          </p:nvPr>
        </p:nvSpPr>
        <p:spPr/>
        <p:txBody>
          <a:bodyPr/>
          <a:lstStyle/>
          <a:p>
            <a:r>
              <a:rPr lang="en-AU" dirty="0" smtClean="0"/>
              <a:t>Listen Empathically</a:t>
            </a:r>
            <a:endParaRPr lang="en-AU"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Focus on the speaker, not on your ‘correct’ response to the speaker</a:t>
            </a:r>
          </a:p>
          <a:p>
            <a:r>
              <a:rPr lang="en-AU" dirty="0" smtClean="0"/>
              <a:t>If you get stuck, just repeat what the speaker says. If you are sincerely trying to understand, it won’t appear as manipulation</a:t>
            </a:r>
          </a:p>
          <a:p>
            <a:r>
              <a:rPr lang="en-AU" dirty="0" smtClean="0"/>
              <a:t>Don’t be afraid of silence</a:t>
            </a:r>
          </a:p>
          <a:p>
            <a:r>
              <a:rPr lang="en-AU" dirty="0" smtClean="0"/>
              <a:t>Our body language, tone of voice and feelings communicate more loudly than the words we use. </a:t>
            </a:r>
            <a:endParaRPr lang="en-AU" dirty="0"/>
          </a:p>
        </p:txBody>
      </p:sp>
      <p:sp>
        <p:nvSpPr>
          <p:cNvPr id="3" name="Slide Number Placeholder 2"/>
          <p:cNvSpPr>
            <a:spLocks noGrp="1"/>
          </p:cNvSpPr>
          <p:nvPr>
            <p:ph type="sldNum" sz="quarter" idx="12"/>
          </p:nvPr>
        </p:nvSpPr>
        <p:spPr/>
        <p:txBody>
          <a:bodyPr/>
          <a:lstStyle/>
          <a:p>
            <a:fld id="{76B421BC-32D3-4735-ADD8-BD6B18A769B6}" type="slidenum">
              <a:rPr lang="en-US" altLang="en-US" smtClean="0"/>
              <a:pPr/>
              <a:t>33</a:t>
            </a:fld>
            <a:endParaRPr lang="en-US" altLang="en-US"/>
          </a:p>
        </p:txBody>
      </p:sp>
      <p:sp>
        <p:nvSpPr>
          <p:cNvPr id="4" name="Title 3"/>
          <p:cNvSpPr>
            <a:spLocks noGrp="1"/>
          </p:cNvSpPr>
          <p:nvPr>
            <p:ph type="title"/>
          </p:nvPr>
        </p:nvSpPr>
        <p:spPr/>
        <p:txBody>
          <a:bodyPr/>
          <a:lstStyle/>
          <a:p>
            <a:r>
              <a:rPr lang="en-AU" dirty="0" smtClean="0"/>
              <a:t>Elements of Empathic Listening</a:t>
            </a:r>
            <a:endParaRPr lang="en-AU"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Habit 5</a:t>
            </a:r>
          </a:p>
          <a:p>
            <a:pPr>
              <a:buNone/>
            </a:pPr>
            <a:r>
              <a:rPr lang="en-AU" dirty="0" smtClean="0"/>
              <a:t>Seek first to understand and then be understood</a:t>
            </a:r>
          </a:p>
          <a:p>
            <a:pPr>
              <a:buNone/>
            </a:pPr>
            <a:endParaRPr lang="en-AU" dirty="0" smtClean="0"/>
          </a:p>
          <a:p>
            <a:pPr>
              <a:buNone/>
            </a:pPr>
            <a:r>
              <a:rPr lang="en-AU" dirty="0" smtClean="0"/>
              <a:t>What would this sound like?</a:t>
            </a:r>
            <a:endParaRPr lang="en-AU" dirty="0"/>
          </a:p>
        </p:txBody>
      </p:sp>
      <p:sp>
        <p:nvSpPr>
          <p:cNvPr id="3" name="Slide Number Placeholder 2"/>
          <p:cNvSpPr>
            <a:spLocks noGrp="1"/>
          </p:cNvSpPr>
          <p:nvPr>
            <p:ph type="sldNum" sz="quarter" idx="12"/>
          </p:nvPr>
        </p:nvSpPr>
        <p:spPr/>
        <p:txBody>
          <a:bodyPr/>
          <a:lstStyle/>
          <a:p>
            <a:fld id="{76B421BC-32D3-4735-ADD8-BD6B18A769B6}" type="slidenum">
              <a:rPr lang="en-US" altLang="en-US" smtClean="0"/>
              <a:pPr/>
              <a:t>34</a:t>
            </a:fld>
            <a:endParaRPr lang="en-US" altLang="en-US"/>
          </a:p>
        </p:txBody>
      </p:sp>
      <p:sp>
        <p:nvSpPr>
          <p:cNvPr id="4" name="Title 3"/>
          <p:cNvSpPr>
            <a:spLocks noGrp="1"/>
          </p:cNvSpPr>
          <p:nvPr>
            <p:ph type="title"/>
          </p:nvPr>
        </p:nvSpPr>
        <p:spPr/>
        <p:txBody>
          <a:bodyPr>
            <a:normAutofit/>
          </a:bodyPr>
          <a:lstStyle/>
          <a:p>
            <a:r>
              <a:rPr lang="en-AU" dirty="0" smtClean="0"/>
              <a:t>Steven Covey – 7 habits</a:t>
            </a:r>
            <a:endParaRPr lang="en-AU"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p:txBody>
          <a:bodyPr/>
          <a:lstStyle/>
          <a:p>
            <a:r>
              <a:rPr lang="en-AU" dirty="0"/>
              <a:t>“I don’t want to share the paints with the others</a:t>
            </a:r>
            <a:r>
              <a:rPr lang="en-AU" dirty="0" smtClean="0"/>
              <a:t>”</a:t>
            </a:r>
          </a:p>
          <a:p>
            <a:pPr>
              <a:buNone/>
            </a:pPr>
            <a:endParaRPr lang="en-AU" dirty="0"/>
          </a:p>
          <a:p>
            <a:r>
              <a:rPr lang="en-AU" dirty="0"/>
              <a:t>“I don’t want to go to school today because I’ve got Maths and HSIE in a row</a:t>
            </a:r>
            <a:r>
              <a:rPr lang="en-AU" dirty="0" smtClean="0"/>
              <a:t>”</a:t>
            </a:r>
          </a:p>
          <a:p>
            <a:pPr>
              <a:buNone/>
            </a:pPr>
            <a:endParaRPr lang="en-AU" dirty="0"/>
          </a:p>
          <a:p>
            <a:r>
              <a:rPr lang="en-AU" dirty="0"/>
              <a:t>“</a:t>
            </a:r>
            <a:r>
              <a:rPr lang="en-AU" dirty="0" err="1"/>
              <a:t>Bec</a:t>
            </a:r>
            <a:r>
              <a:rPr lang="en-AU" dirty="0"/>
              <a:t> can be so nasty</a:t>
            </a:r>
            <a:r>
              <a:rPr lang="en-AU" dirty="0" smtClean="0"/>
              <a:t>”</a:t>
            </a:r>
          </a:p>
          <a:p>
            <a:pPr>
              <a:buNone/>
            </a:pPr>
            <a:endParaRPr lang="en-AU" dirty="0"/>
          </a:p>
          <a:p>
            <a:r>
              <a:rPr lang="en-AU" dirty="0"/>
              <a:t>“Bill has pinched nearly all my coloured pencils”</a:t>
            </a:r>
            <a:endParaRPr lang="en-US" dirty="0"/>
          </a:p>
        </p:txBody>
      </p:sp>
      <p:sp>
        <p:nvSpPr>
          <p:cNvPr id="5" name="Slide Number Placeholder 5"/>
          <p:cNvSpPr>
            <a:spLocks noGrp="1"/>
          </p:cNvSpPr>
          <p:nvPr>
            <p:ph type="sldNum" sz="quarter" idx="12"/>
          </p:nvPr>
        </p:nvSpPr>
        <p:spPr/>
        <p:txBody>
          <a:bodyPr/>
          <a:lstStyle/>
          <a:p>
            <a:fld id="{DB014FA0-0A13-4BC3-97A9-2DADD3E2E0A0}" type="slidenum">
              <a:rPr lang="en-US" altLang="en-US"/>
              <a:pPr/>
              <a:t>35</a:t>
            </a:fld>
            <a:endParaRPr lang="en-US" altLang="en-US"/>
          </a:p>
        </p:txBody>
      </p:sp>
      <p:sp>
        <p:nvSpPr>
          <p:cNvPr id="18434" name="Rectangle 2"/>
          <p:cNvSpPr>
            <a:spLocks noGrp="1" noChangeArrowheads="1"/>
          </p:cNvSpPr>
          <p:nvPr>
            <p:ph type="title"/>
          </p:nvPr>
        </p:nvSpPr>
        <p:spPr/>
        <p:txBody>
          <a:bodyPr/>
          <a:lstStyle/>
          <a:p>
            <a:r>
              <a:rPr lang="en-AU" dirty="0"/>
              <a:t>Hear the real meaning</a:t>
            </a:r>
            <a:endParaRPr lang="en-US"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lstStyle/>
          <a:p>
            <a:r>
              <a:rPr lang="en-AU"/>
              <a:t>Teachers must understand that when students attempt to communicate, they are not ordinarily portraying their feelings accurately</a:t>
            </a:r>
          </a:p>
          <a:p>
            <a:r>
              <a:rPr lang="en-AU"/>
              <a:t>It is difficult and there are social bounds to negotiate</a:t>
            </a:r>
          </a:p>
          <a:p>
            <a:r>
              <a:rPr lang="en-AU"/>
              <a:t>Students are conscious not to self incriminate</a:t>
            </a:r>
          </a:p>
          <a:p>
            <a:endParaRPr lang="en-US"/>
          </a:p>
        </p:txBody>
      </p:sp>
      <p:sp>
        <p:nvSpPr>
          <p:cNvPr id="5" name="Slide Number Placeholder 5"/>
          <p:cNvSpPr>
            <a:spLocks noGrp="1"/>
          </p:cNvSpPr>
          <p:nvPr>
            <p:ph type="sldNum" sz="quarter" idx="12"/>
          </p:nvPr>
        </p:nvSpPr>
        <p:spPr/>
        <p:txBody>
          <a:bodyPr/>
          <a:lstStyle/>
          <a:p>
            <a:fld id="{5886E4F0-BB6B-4625-B464-9C41BDA366DF}" type="slidenum">
              <a:rPr lang="en-US" altLang="en-US"/>
              <a:pPr/>
              <a:t>36</a:t>
            </a:fld>
            <a:endParaRPr lang="en-US" altLang="en-US"/>
          </a:p>
        </p:txBody>
      </p:sp>
      <p:sp>
        <p:nvSpPr>
          <p:cNvPr id="17410" name="Rectangle 2"/>
          <p:cNvSpPr>
            <a:spLocks noGrp="1" noChangeArrowheads="1"/>
          </p:cNvSpPr>
          <p:nvPr>
            <p:ph type="title"/>
          </p:nvPr>
        </p:nvSpPr>
        <p:spPr/>
        <p:txBody>
          <a:bodyPr/>
          <a:lstStyle/>
          <a:p>
            <a:r>
              <a:rPr lang="en-AU"/>
              <a:t>Value laden relationships</a:t>
            </a:r>
            <a:endParaRPr lang="en-US"/>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467544" y="1196752"/>
            <a:ext cx="8229600" cy="4530725"/>
          </a:xfrm>
        </p:spPr>
        <p:txBody>
          <a:bodyPr>
            <a:normAutofit lnSpcReduction="10000"/>
          </a:bodyPr>
          <a:lstStyle/>
          <a:p>
            <a:r>
              <a:rPr lang="en-AU" sz="2600" dirty="0"/>
              <a:t>Have a deep sense of trust in students abilities to ultimately solve their own problems</a:t>
            </a:r>
          </a:p>
          <a:p>
            <a:r>
              <a:rPr lang="en-AU" sz="2600" dirty="0"/>
              <a:t>Genuinely accept a student and their feelings</a:t>
            </a:r>
          </a:p>
          <a:p>
            <a:r>
              <a:rPr lang="en-AU" sz="2600" dirty="0"/>
              <a:t>Understand that feelings are often transitory</a:t>
            </a:r>
          </a:p>
          <a:p>
            <a:r>
              <a:rPr lang="en-AU" sz="2600" dirty="0"/>
              <a:t>Have a desire to help students solve their problems</a:t>
            </a:r>
          </a:p>
          <a:p>
            <a:r>
              <a:rPr lang="en-AU" sz="2600" dirty="0"/>
              <a:t>Understand that students initially will seldom share their real problems</a:t>
            </a:r>
          </a:p>
          <a:p>
            <a:r>
              <a:rPr lang="en-AU" sz="2600" dirty="0"/>
              <a:t>Where possible real privacy and confidentiality.  Don’t offer this </a:t>
            </a:r>
            <a:r>
              <a:rPr lang="en-AU" sz="2600" i="1" dirty="0"/>
              <a:t>carte blanche</a:t>
            </a:r>
            <a:r>
              <a:rPr lang="en-AU" sz="2600" dirty="0"/>
              <a:t> as you might not be able to give it.</a:t>
            </a:r>
            <a:endParaRPr lang="en-US" sz="2600" dirty="0"/>
          </a:p>
        </p:txBody>
      </p:sp>
      <p:sp>
        <p:nvSpPr>
          <p:cNvPr id="5" name="Slide Number Placeholder 5"/>
          <p:cNvSpPr>
            <a:spLocks noGrp="1"/>
          </p:cNvSpPr>
          <p:nvPr>
            <p:ph type="sldNum" sz="quarter" idx="12"/>
          </p:nvPr>
        </p:nvSpPr>
        <p:spPr/>
        <p:txBody>
          <a:bodyPr/>
          <a:lstStyle/>
          <a:p>
            <a:fld id="{0BD59BA4-764E-4FDA-9740-355D63950116}" type="slidenum">
              <a:rPr lang="en-US" altLang="en-US"/>
              <a:pPr/>
              <a:t>37</a:t>
            </a:fld>
            <a:endParaRPr lang="en-US" altLang="en-US"/>
          </a:p>
        </p:txBody>
      </p:sp>
      <p:sp>
        <p:nvSpPr>
          <p:cNvPr id="19458" name="Rectangle 2"/>
          <p:cNvSpPr>
            <a:spLocks noGrp="1" noChangeArrowheads="1"/>
          </p:cNvSpPr>
          <p:nvPr>
            <p:ph type="title"/>
          </p:nvPr>
        </p:nvSpPr>
        <p:spPr/>
        <p:txBody>
          <a:bodyPr/>
          <a:lstStyle/>
          <a:p>
            <a:r>
              <a:rPr lang="en-AU"/>
              <a:t>Communication rules</a:t>
            </a:r>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idx="1"/>
          </p:nvPr>
        </p:nvSpPr>
        <p:spPr/>
        <p:txBody>
          <a:bodyPr/>
          <a:lstStyle/>
          <a:p>
            <a:r>
              <a:rPr lang="en-AU" dirty="0"/>
              <a:t>If a conflict among students occurs in a classroom setting, the students are required to sit at the “Peace Table” and discuss their individual feelings. </a:t>
            </a:r>
          </a:p>
          <a:p>
            <a:r>
              <a:rPr lang="en-AU" dirty="0"/>
              <a:t>The peace table is equipped with a graphic organizer, which lists the steps students are required to take in order to resolve the conflict. The steps are as follows: </a:t>
            </a:r>
          </a:p>
        </p:txBody>
      </p:sp>
      <p:sp>
        <p:nvSpPr>
          <p:cNvPr id="5" name="Slide Number Placeholder 5"/>
          <p:cNvSpPr>
            <a:spLocks noGrp="1"/>
          </p:cNvSpPr>
          <p:nvPr>
            <p:ph type="sldNum" sz="quarter" idx="12"/>
          </p:nvPr>
        </p:nvSpPr>
        <p:spPr/>
        <p:txBody>
          <a:bodyPr/>
          <a:lstStyle/>
          <a:p>
            <a:fld id="{C6B4CBD4-843F-48C0-B278-797691132237}" type="slidenum">
              <a:rPr lang="en-US" altLang="en-US"/>
              <a:pPr/>
              <a:t>38</a:t>
            </a:fld>
            <a:endParaRPr lang="en-US" altLang="en-US"/>
          </a:p>
        </p:txBody>
      </p:sp>
      <p:sp>
        <p:nvSpPr>
          <p:cNvPr id="37890" name="Rectangle 2"/>
          <p:cNvSpPr>
            <a:spLocks noGrp="1" noChangeArrowheads="1"/>
          </p:cNvSpPr>
          <p:nvPr>
            <p:ph type="title"/>
          </p:nvPr>
        </p:nvSpPr>
        <p:spPr/>
        <p:txBody>
          <a:bodyPr/>
          <a:lstStyle/>
          <a:p>
            <a:r>
              <a:rPr lang="en-AU" dirty="0"/>
              <a:t>A</a:t>
            </a:r>
            <a:r>
              <a:rPr lang="en-AU" dirty="0" smtClean="0"/>
              <a:t> </a:t>
            </a:r>
            <a:r>
              <a:rPr lang="en-AU" dirty="0"/>
              <a:t>“Peace </a:t>
            </a:r>
            <a:r>
              <a:rPr lang="en-AU" dirty="0" smtClean="0"/>
              <a:t>Table” </a:t>
            </a:r>
            <a:endParaRPr lang="en-AU"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467544" y="1196752"/>
            <a:ext cx="8229600" cy="4530725"/>
          </a:xfrm>
        </p:spPr>
        <p:txBody>
          <a:bodyPr/>
          <a:lstStyle/>
          <a:p>
            <a:r>
              <a:rPr lang="en-AU" sz="2600" dirty="0"/>
              <a:t>1. Student A uses I-messages to explain how he/she feels about the present situation. </a:t>
            </a:r>
          </a:p>
          <a:p>
            <a:r>
              <a:rPr lang="en-AU" sz="2600" dirty="0"/>
              <a:t>2. Student B practices active listening while Student A shares his/her feelings. </a:t>
            </a:r>
          </a:p>
          <a:p>
            <a:r>
              <a:rPr lang="en-AU" sz="2600" dirty="0"/>
              <a:t>3. Student B uses I-messages to explain how he/she feels about the present situation. </a:t>
            </a:r>
          </a:p>
          <a:p>
            <a:r>
              <a:rPr lang="en-AU" sz="2600" dirty="0"/>
              <a:t>4. Student A practices active listening while Student B shares his/her feelings. </a:t>
            </a:r>
          </a:p>
          <a:p>
            <a:r>
              <a:rPr lang="en-AU" sz="2600" dirty="0"/>
              <a:t>5. Students A and B agree on a common solution after their discourse is complete </a:t>
            </a:r>
          </a:p>
        </p:txBody>
      </p:sp>
      <p:sp>
        <p:nvSpPr>
          <p:cNvPr id="5" name="Slide Number Placeholder 5"/>
          <p:cNvSpPr>
            <a:spLocks noGrp="1"/>
          </p:cNvSpPr>
          <p:nvPr>
            <p:ph type="sldNum" sz="quarter" idx="12"/>
          </p:nvPr>
        </p:nvSpPr>
        <p:spPr/>
        <p:txBody>
          <a:bodyPr/>
          <a:lstStyle/>
          <a:p>
            <a:fld id="{62EA6EFC-E3AF-4EB1-A411-CFCABD285B99}" type="slidenum">
              <a:rPr lang="en-US" altLang="en-US"/>
              <a:pPr/>
              <a:t>39</a:t>
            </a:fld>
            <a:endParaRPr lang="en-US" altLang="en-US"/>
          </a:p>
        </p:txBody>
      </p:sp>
      <p:sp>
        <p:nvSpPr>
          <p:cNvPr id="38914" name="Rectangle 2"/>
          <p:cNvSpPr>
            <a:spLocks noGrp="1" noChangeArrowheads="1"/>
          </p:cNvSpPr>
          <p:nvPr>
            <p:ph type="title"/>
          </p:nvPr>
        </p:nvSpPr>
        <p:spPr/>
        <p:txBody>
          <a:bodyPr/>
          <a:lstStyle/>
          <a:p>
            <a:r>
              <a:rPr lang="en-US"/>
              <a:t>At the “peace table” </a:t>
            </a:r>
            <a:endParaRPr lang="en-AU"/>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p:txBody>
          <a:bodyPr/>
          <a:lstStyle/>
          <a:p>
            <a:endParaRPr lang="en-AU"/>
          </a:p>
        </p:txBody>
      </p:sp>
      <p:sp>
        <p:nvSpPr>
          <p:cNvPr id="6" name="Slide Number Placeholder 5"/>
          <p:cNvSpPr>
            <a:spLocks noGrp="1"/>
          </p:cNvSpPr>
          <p:nvPr>
            <p:ph type="sldNum" sz="quarter" idx="12"/>
          </p:nvPr>
        </p:nvSpPr>
        <p:spPr/>
        <p:txBody>
          <a:bodyPr/>
          <a:lstStyle/>
          <a:p>
            <a:fld id="{38C38C4C-C628-4706-9BA3-B494C18E0A98}" type="slidenum">
              <a:rPr lang="en-US" altLang="en-US"/>
              <a:pPr/>
              <a:t>4</a:t>
            </a:fld>
            <a:endParaRPr lang="en-US" altLang="en-US"/>
          </a:p>
        </p:txBody>
      </p:sp>
      <p:sp>
        <p:nvSpPr>
          <p:cNvPr id="39938" name="Rectangle 2"/>
          <p:cNvSpPr>
            <a:spLocks noGrp="1" noChangeArrowheads="1"/>
          </p:cNvSpPr>
          <p:nvPr>
            <p:ph type="title"/>
          </p:nvPr>
        </p:nvSpPr>
        <p:spPr/>
        <p:txBody>
          <a:bodyPr/>
          <a:lstStyle/>
          <a:p>
            <a:endParaRPr lang="en-AU"/>
          </a:p>
        </p:txBody>
      </p:sp>
      <p:pic>
        <p:nvPicPr>
          <p:cNvPr id="39941" name="Picture 5" descr="Class_Room_with_Lillian_Siira_Tervonen_1910">
            <a:hlinkClick r:id="rId2"/>
          </p:cNvPr>
          <p:cNvPicPr>
            <a:picLocks noChangeAspect="1" noChangeArrowheads="1"/>
          </p:cNvPicPr>
          <p:nvPr/>
        </p:nvPicPr>
        <p:blipFill>
          <a:blip r:embed="rId3" cstate="print"/>
          <a:srcRect/>
          <a:stretch>
            <a:fillRect/>
          </a:stretch>
        </p:blipFill>
        <p:spPr bwMode="auto">
          <a:xfrm>
            <a:off x="-92437" y="0"/>
            <a:ext cx="9236437" cy="6858000"/>
          </a:xfrm>
          <a:prstGeom prst="rect">
            <a:avLst/>
          </a:prstGeom>
          <a:noFill/>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467544" y="1268760"/>
            <a:ext cx="8229600" cy="4530725"/>
          </a:xfrm>
        </p:spPr>
        <p:txBody>
          <a:bodyPr/>
          <a:lstStyle/>
          <a:p>
            <a:r>
              <a:rPr lang="en-AU" dirty="0"/>
              <a:t>Time is a major issue</a:t>
            </a:r>
          </a:p>
          <a:p>
            <a:r>
              <a:rPr lang="en-AU" dirty="0"/>
              <a:t>You won’t have time on a practicum to incorporate the system</a:t>
            </a:r>
          </a:p>
          <a:p>
            <a:r>
              <a:rPr lang="en-AU" dirty="0"/>
              <a:t>You will be able to use the communication strategies from day one</a:t>
            </a:r>
          </a:p>
          <a:p>
            <a:r>
              <a:rPr lang="en-AU" dirty="0"/>
              <a:t>Be aware:  some students do not want to develop good relationships with teachers or peers and this system will not work with those individuals</a:t>
            </a:r>
            <a:endParaRPr lang="en-US" dirty="0"/>
          </a:p>
        </p:txBody>
      </p:sp>
      <p:sp>
        <p:nvSpPr>
          <p:cNvPr id="5" name="Slide Number Placeholder 5"/>
          <p:cNvSpPr>
            <a:spLocks noGrp="1"/>
          </p:cNvSpPr>
          <p:nvPr>
            <p:ph type="sldNum" sz="quarter" idx="12"/>
          </p:nvPr>
        </p:nvSpPr>
        <p:spPr/>
        <p:txBody>
          <a:bodyPr/>
          <a:lstStyle/>
          <a:p>
            <a:fld id="{4EED9856-F357-481B-88ED-CC068F7ABB7C}" type="slidenum">
              <a:rPr lang="en-US" altLang="en-US"/>
              <a:pPr/>
              <a:t>40</a:t>
            </a:fld>
            <a:endParaRPr lang="en-US" altLang="en-US"/>
          </a:p>
        </p:txBody>
      </p:sp>
      <p:sp>
        <p:nvSpPr>
          <p:cNvPr id="20482" name="Rectangle 2"/>
          <p:cNvSpPr>
            <a:spLocks noGrp="1" noChangeArrowheads="1"/>
          </p:cNvSpPr>
          <p:nvPr>
            <p:ph type="title"/>
          </p:nvPr>
        </p:nvSpPr>
        <p:spPr/>
        <p:txBody>
          <a:bodyPr/>
          <a:lstStyle/>
          <a:p>
            <a:r>
              <a:rPr lang="en-AU"/>
              <a:t>Time!</a:t>
            </a:r>
            <a:endParaRPr lang="en-US"/>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p:txBody>
          <a:bodyPr/>
          <a:lstStyle/>
          <a:p>
            <a:pPr>
              <a:lnSpc>
                <a:spcPct val="90000"/>
              </a:lnSpc>
            </a:pPr>
            <a:endParaRPr lang="en-AU" sz="2100" dirty="0"/>
          </a:p>
          <a:p>
            <a:pPr>
              <a:lnSpc>
                <a:spcPct val="90000"/>
              </a:lnSpc>
            </a:pPr>
            <a:r>
              <a:rPr lang="en-AU" sz="2100" dirty="0"/>
              <a:t>The relationship between a teacher and a student is good when it has: </a:t>
            </a:r>
          </a:p>
          <a:p>
            <a:pPr>
              <a:lnSpc>
                <a:spcPct val="90000"/>
              </a:lnSpc>
            </a:pPr>
            <a:r>
              <a:rPr lang="en-AU" sz="2100" dirty="0"/>
              <a:t>(1) </a:t>
            </a:r>
            <a:r>
              <a:rPr lang="en-AU" sz="2100" i="1" dirty="0"/>
              <a:t>Openness or transparency</a:t>
            </a:r>
            <a:r>
              <a:rPr lang="en-AU" sz="2100" dirty="0"/>
              <a:t>, so each is able to risk directness and honesty with the other; </a:t>
            </a:r>
          </a:p>
          <a:p>
            <a:pPr>
              <a:lnSpc>
                <a:spcPct val="90000"/>
              </a:lnSpc>
            </a:pPr>
            <a:r>
              <a:rPr lang="en-AU" sz="2100" dirty="0"/>
              <a:t>(2) </a:t>
            </a:r>
            <a:r>
              <a:rPr lang="en-AU" sz="2100" i="1" dirty="0"/>
              <a:t>caring</a:t>
            </a:r>
            <a:r>
              <a:rPr lang="en-AU" sz="2100" dirty="0"/>
              <a:t>, when each knows that she is valued by the other;</a:t>
            </a:r>
          </a:p>
          <a:p>
            <a:pPr>
              <a:lnSpc>
                <a:spcPct val="90000"/>
              </a:lnSpc>
            </a:pPr>
            <a:r>
              <a:rPr lang="en-AU" sz="2100" dirty="0"/>
              <a:t>(3) </a:t>
            </a:r>
            <a:r>
              <a:rPr lang="en-AU" sz="2100" i="1" dirty="0"/>
              <a:t>Interdependence</a:t>
            </a:r>
            <a:r>
              <a:rPr lang="en-AU" sz="2100" dirty="0"/>
              <a:t> (as opposed to dependency) of one on the other;</a:t>
            </a:r>
          </a:p>
          <a:p>
            <a:pPr>
              <a:lnSpc>
                <a:spcPct val="90000"/>
              </a:lnSpc>
            </a:pPr>
            <a:r>
              <a:rPr lang="en-AU" sz="2100" dirty="0"/>
              <a:t>(4) </a:t>
            </a:r>
            <a:r>
              <a:rPr lang="en-AU" sz="2100" i="1" dirty="0"/>
              <a:t>Separateness</a:t>
            </a:r>
            <a:r>
              <a:rPr lang="en-AU" sz="2100" dirty="0"/>
              <a:t>, to allow each to grow and to develop </a:t>
            </a:r>
            <a:r>
              <a:rPr lang="en-AU" sz="2100" dirty="0" smtClean="0"/>
              <a:t>their </a:t>
            </a:r>
            <a:r>
              <a:rPr lang="en-AU" sz="2100" dirty="0"/>
              <a:t>uniqueness, creativity, and individuality; and</a:t>
            </a:r>
          </a:p>
          <a:p>
            <a:pPr>
              <a:lnSpc>
                <a:spcPct val="90000"/>
              </a:lnSpc>
            </a:pPr>
            <a:r>
              <a:rPr lang="en-AU" sz="2100" dirty="0"/>
              <a:t>(5) </a:t>
            </a:r>
            <a:r>
              <a:rPr lang="en-AU" sz="2100" i="1" dirty="0"/>
              <a:t>Mutual satisfaction</a:t>
            </a:r>
            <a:r>
              <a:rPr lang="en-AU" sz="2100" dirty="0"/>
              <a:t>, so that </a:t>
            </a:r>
            <a:r>
              <a:rPr lang="en-AU" sz="2100" dirty="0" smtClean="0"/>
              <a:t>neither ones </a:t>
            </a:r>
            <a:r>
              <a:rPr lang="en-AU" sz="2100" dirty="0"/>
              <a:t>needs are met at the expense of the </a:t>
            </a:r>
            <a:r>
              <a:rPr lang="en-AU" sz="2100" dirty="0" smtClean="0"/>
              <a:t>others</a:t>
            </a:r>
            <a:r>
              <a:rPr lang="en-AU" sz="2100" dirty="0"/>
              <a:t>.</a:t>
            </a:r>
          </a:p>
        </p:txBody>
      </p:sp>
      <p:sp>
        <p:nvSpPr>
          <p:cNvPr id="5" name="Slide Number Placeholder 5"/>
          <p:cNvSpPr>
            <a:spLocks noGrp="1"/>
          </p:cNvSpPr>
          <p:nvPr>
            <p:ph type="sldNum" sz="quarter" idx="12"/>
          </p:nvPr>
        </p:nvSpPr>
        <p:spPr/>
        <p:txBody>
          <a:bodyPr/>
          <a:lstStyle/>
          <a:p>
            <a:fld id="{F401A4B9-C2C8-4427-88EF-282458DCCCC3}" type="slidenum">
              <a:rPr lang="en-US" altLang="en-US"/>
              <a:pPr/>
              <a:t>41</a:t>
            </a:fld>
            <a:endParaRPr lang="en-US" altLang="en-US"/>
          </a:p>
        </p:txBody>
      </p:sp>
      <p:sp>
        <p:nvSpPr>
          <p:cNvPr id="40962" name="Rectangle 2"/>
          <p:cNvSpPr>
            <a:spLocks noGrp="1" noChangeArrowheads="1"/>
          </p:cNvSpPr>
          <p:nvPr>
            <p:ph type="title"/>
          </p:nvPr>
        </p:nvSpPr>
        <p:spPr/>
        <p:txBody>
          <a:bodyPr>
            <a:normAutofit fontScale="90000"/>
          </a:bodyPr>
          <a:lstStyle/>
          <a:p>
            <a:r>
              <a:rPr lang="en-AU" sz="3800" b="1"/>
              <a:t>So, what is a good teacher- student relationship?</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lstStyle/>
          <a:p>
            <a:r>
              <a:rPr lang="en-AU" sz="2600"/>
              <a:t>Studied with Carl Rogers</a:t>
            </a:r>
          </a:p>
          <a:p>
            <a:r>
              <a:rPr lang="en-AU" sz="2600"/>
              <a:t>1940s student</a:t>
            </a:r>
          </a:p>
          <a:p>
            <a:r>
              <a:rPr lang="en-AU" sz="2600"/>
              <a:t>New field of scientific enquiry:  study of the process and outcomes of </a:t>
            </a:r>
            <a:r>
              <a:rPr lang="en-AU" sz="2600">
                <a:solidFill>
                  <a:srgbClr val="FF3300"/>
                </a:solidFill>
              </a:rPr>
              <a:t>counselling</a:t>
            </a:r>
          </a:p>
          <a:p>
            <a:r>
              <a:rPr lang="en-AU" sz="2600"/>
              <a:t>Gordon was a psychologist; wrote P.E.T. in 1976; still taught internationally; more than one million parents in the US alone completed the course</a:t>
            </a:r>
          </a:p>
          <a:p>
            <a:r>
              <a:rPr lang="en-AU" sz="2600"/>
              <a:t>TET – very big in Australia in 70s and 80s</a:t>
            </a:r>
          </a:p>
          <a:p>
            <a:r>
              <a:rPr lang="en-AU" sz="2600"/>
              <a:t>Still strong in New Zealand</a:t>
            </a:r>
          </a:p>
          <a:p>
            <a:endParaRPr lang="en-US" sz="2600"/>
          </a:p>
        </p:txBody>
      </p:sp>
      <p:sp>
        <p:nvSpPr>
          <p:cNvPr id="6" name="Slide Number Placeholder 5"/>
          <p:cNvSpPr>
            <a:spLocks noGrp="1"/>
          </p:cNvSpPr>
          <p:nvPr>
            <p:ph type="sldNum" sz="quarter" idx="12"/>
          </p:nvPr>
        </p:nvSpPr>
        <p:spPr/>
        <p:txBody>
          <a:bodyPr/>
          <a:lstStyle/>
          <a:p>
            <a:fld id="{04FB6F39-2836-4C42-9C8E-79267AF87CA4}" type="slidenum">
              <a:rPr lang="en-US" altLang="en-US"/>
              <a:pPr/>
              <a:t>5</a:t>
            </a:fld>
            <a:endParaRPr lang="en-US" altLang="en-US"/>
          </a:p>
        </p:txBody>
      </p:sp>
      <p:sp>
        <p:nvSpPr>
          <p:cNvPr id="3074" name="Rectangle 2"/>
          <p:cNvSpPr>
            <a:spLocks noGrp="1" noChangeArrowheads="1"/>
          </p:cNvSpPr>
          <p:nvPr>
            <p:ph type="title"/>
          </p:nvPr>
        </p:nvSpPr>
        <p:spPr/>
        <p:txBody>
          <a:bodyPr/>
          <a:lstStyle/>
          <a:p>
            <a:r>
              <a:rPr lang="en-AU"/>
              <a:t>Thomas Gordon</a:t>
            </a:r>
            <a:endParaRPr lang="en-US"/>
          </a:p>
        </p:txBody>
      </p:sp>
      <p:pic>
        <p:nvPicPr>
          <p:cNvPr id="3077" name="Picture 5" descr="See full size image">
            <a:hlinkClick r:id="rId2"/>
          </p:cNvPr>
          <p:cNvPicPr>
            <a:picLocks noChangeAspect="1" noChangeArrowheads="1"/>
          </p:cNvPicPr>
          <p:nvPr/>
        </p:nvPicPr>
        <p:blipFill>
          <a:blip r:embed="rId3" cstate="print"/>
          <a:srcRect/>
          <a:stretch>
            <a:fillRect/>
          </a:stretch>
        </p:blipFill>
        <p:spPr bwMode="auto">
          <a:xfrm>
            <a:off x="5867400" y="476250"/>
            <a:ext cx="1289050" cy="1944688"/>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8229600" cy="4530725"/>
          </a:xfrm>
        </p:spPr>
        <p:txBody>
          <a:bodyPr>
            <a:normAutofit/>
          </a:bodyPr>
          <a:lstStyle/>
          <a:p>
            <a:pPr marL="514350" indent="-514350">
              <a:buFont typeface="Arial" charset="0"/>
              <a:buChar char="•"/>
            </a:pPr>
            <a:r>
              <a:rPr lang="en-AU" dirty="0" smtClean="0"/>
              <a:t>Egalitarian – equal worth to all people</a:t>
            </a:r>
          </a:p>
          <a:p>
            <a:pPr marL="514350" indent="-514350">
              <a:buFont typeface="Arial" charset="0"/>
              <a:buChar char="•"/>
            </a:pPr>
            <a:r>
              <a:rPr lang="en-AU" dirty="0" smtClean="0"/>
              <a:t>Teachers are skilled – expertise rather than power over</a:t>
            </a:r>
          </a:p>
          <a:p>
            <a:pPr marL="514350" indent="-514350">
              <a:buFont typeface="Arial" charset="0"/>
              <a:buChar char="•"/>
            </a:pPr>
            <a:r>
              <a:rPr lang="en-AU" dirty="0" smtClean="0"/>
              <a:t>Teachers facilitate student learning</a:t>
            </a:r>
          </a:p>
          <a:p>
            <a:pPr marL="514350" indent="-514350">
              <a:buFont typeface="Arial" charset="0"/>
              <a:buChar char="•"/>
            </a:pPr>
            <a:r>
              <a:rPr lang="en-AU" dirty="0" smtClean="0"/>
              <a:t>To facilitate requires standing among others not apart</a:t>
            </a:r>
          </a:p>
          <a:p>
            <a:pPr marL="514350" indent="-514350">
              <a:buFont typeface="Arial" charset="0"/>
              <a:buChar char="•"/>
            </a:pPr>
            <a:r>
              <a:rPr lang="en-AU" dirty="0" smtClean="0"/>
              <a:t>Respect for students is matched by respect for the individual teacher – students not allowed to override teacher needs’</a:t>
            </a:r>
          </a:p>
          <a:p>
            <a:pPr marL="514350" indent="-514350">
              <a:buFont typeface="Arial" charset="0"/>
              <a:buChar char="•"/>
            </a:pPr>
            <a:r>
              <a:rPr lang="en-AU" dirty="0" smtClean="0"/>
              <a:t>Egalitarian – freedom but not licence</a:t>
            </a:r>
          </a:p>
        </p:txBody>
      </p:sp>
      <p:sp>
        <p:nvSpPr>
          <p:cNvPr id="4" name="Slide Number Placeholder 3"/>
          <p:cNvSpPr>
            <a:spLocks noGrp="1"/>
          </p:cNvSpPr>
          <p:nvPr>
            <p:ph type="sldNum" sz="quarter" idx="12"/>
          </p:nvPr>
        </p:nvSpPr>
        <p:spPr/>
        <p:txBody>
          <a:bodyPr/>
          <a:lstStyle/>
          <a:p>
            <a:fld id="{76B421BC-32D3-4735-ADD8-BD6B18A769B6}" type="slidenum">
              <a:rPr lang="en-US" altLang="en-US" smtClean="0"/>
              <a:pPr/>
              <a:t>6</a:t>
            </a:fld>
            <a:endParaRPr lang="en-US" altLang="en-US"/>
          </a:p>
        </p:txBody>
      </p:sp>
      <p:sp>
        <p:nvSpPr>
          <p:cNvPr id="2" name="Title 1"/>
          <p:cNvSpPr>
            <a:spLocks noGrp="1"/>
          </p:cNvSpPr>
          <p:nvPr>
            <p:ph type="title"/>
          </p:nvPr>
        </p:nvSpPr>
        <p:spPr>
          <a:xfrm>
            <a:off x="457200" y="277813"/>
            <a:ext cx="8229600" cy="774923"/>
          </a:xfrm>
        </p:spPr>
        <p:txBody>
          <a:bodyPr/>
          <a:lstStyle/>
          <a:p>
            <a:r>
              <a:rPr lang="en-AU" dirty="0" smtClean="0"/>
              <a:t>Philosophical Assumptions</a:t>
            </a:r>
            <a:endParaRPr lang="en-AU"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8229600" cy="4530725"/>
          </a:xfrm>
        </p:spPr>
        <p:txBody>
          <a:bodyPr>
            <a:normAutofit/>
          </a:bodyPr>
          <a:lstStyle/>
          <a:p>
            <a:r>
              <a:rPr lang="en-AU" dirty="0" smtClean="0"/>
              <a:t>Children have an innate capacity for growth – strive to be all they can</a:t>
            </a:r>
          </a:p>
          <a:p>
            <a:r>
              <a:rPr lang="en-AU" dirty="0" smtClean="0"/>
              <a:t>All children want to learn skills that are useful in their lives – punishments / threats /bribes do not equal motivation</a:t>
            </a:r>
          </a:p>
          <a:p>
            <a:r>
              <a:rPr lang="en-AU" dirty="0" smtClean="0"/>
              <a:t>Children are capable of considerate behaviour as they are of looking out for themselves</a:t>
            </a:r>
          </a:p>
          <a:p>
            <a:r>
              <a:rPr lang="en-AU" dirty="0" smtClean="0"/>
              <a:t>Status as human beings – age is no barrier to human rights</a:t>
            </a:r>
            <a:endParaRPr lang="en-AU" dirty="0"/>
          </a:p>
        </p:txBody>
      </p:sp>
      <p:sp>
        <p:nvSpPr>
          <p:cNvPr id="4" name="Slide Number Placeholder 3"/>
          <p:cNvSpPr>
            <a:spLocks noGrp="1"/>
          </p:cNvSpPr>
          <p:nvPr>
            <p:ph type="sldNum" sz="quarter" idx="12"/>
          </p:nvPr>
        </p:nvSpPr>
        <p:spPr/>
        <p:txBody>
          <a:bodyPr/>
          <a:lstStyle/>
          <a:p>
            <a:fld id="{76B421BC-32D3-4735-ADD8-BD6B18A769B6}" type="slidenum">
              <a:rPr lang="en-US" altLang="en-US" smtClean="0"/>
              <a:pPr/>
              <a:t>7</a:t>
            </a:fld>
            <a:endParaRPr lang="en-US" altLang="en-US"/>
          </a:p>
        </p:txBody>
      </p:sp>
      <p:sp>
        <p:nvSpPr>
          <p:cNvPr id="2" name="Title 1"/>
          <p:cNvSpPr>
            <a:spLocks noGrp="1"/>
          </p:cNvSpPr>
          <p:nvPr>
            <p:ph type="title"/>
          </p:nvPr>
        </p:nvSpPr>
        <p:spPr/>
        <p:txBody>
          <a:bodyPr/>
          <a:lstStyle/>
          <a:p>
            <a:r>
              <a:rPr lang="en-AU" dirty="0" smtClean="0"/>
              <a:t>Beliefs about Childhood</a:t>
            </a:r>
            <a:endParaRPr lang="en-AU"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395536" y="1268760"/>
            <a:ext cx="8229600" cy="4530725"/>
          </a:xfrm>
        </p:spPr>
        <p:txBody>
          <a:bodyPr>
            <a:normAutofit/>
          </a:bodyPr>
          <a:lstStyle/>
          <a:p>
            <a:r>
              <a:rPr lang="en-AU" sz="2600" dirty="0" smtClean="0"/>
              <a:t>Students </a:t>
            </a:r>
            <a:r>
              <a:rPr lang="en-AU" sz="2600" dirty="0"/>
              <a:t>will make the right choices and solve their own problems provided they are lead and helped, not told what to do</a:t>
            </a:r>
          </a:p>
          <a:p>
            <a:r>
              <a:rPr lang="en-AU" sz="2600" dirty="0"/>
              <a:t>How do we become self-regulating people?</a:t>
            </a:r>
          </a:p>
          <a:p>
            <a:r>
              <a:rPr lang="en-AU" sz="2600" dirty="0"/>
              <a:t>Not through hard control – myth</a:t>
            </a:r>
          </a:p>
          <a:p>
            <a:r>
              <a:rPr lang="en-AU" sz="2600" dirty="0"/>
              <a:t>Self disciplined young people have been provided with significant experiences of </a:t>
            </a:r>
            <a:r>
              <a:rPr lang="en-AU" sz="2600" dirty="0" smtClean="0"/>
              <a:t>freedom</a:t>
            </a:r>
          </a:p>
        </p:txBody>
      </p:sp>
      <p:sp>
        <p:nvSpPr>
          <p:cNvPr id="5" name="Slide Number Placeholder 5"/>
          <p:cNvSpPr>
            <a:spLocks noGrp="1"/>
          </p:cNvSpPr>
          <p:nvPr>
            <p:ph type="sldNum" sz="quarter" idx="12"/>
          </p:nvPr>
        </p:nvSpPr>
        <p:spPr/>
        <p:txBody>
          <a:bodyPr/>
          <a:lstStyle/>
          <a:p>
            <a:fld id="{919BAD71-B8B9-40BD-9052-D2486CE548A0}" type="slidenum">
              <a:rPr lang="en-US" altLang="en-US"/>
              <a:pPr/>
              <a:t>8</a:t>
            </a:fld>
            <a:endParaRPr lang="en-US" altLang="en-US"/>
          </a:p>
        </p:txBody>
      </p:sp>
      <p:sp>
        <p:nvSpPr>
          <p:cNvPr id="4098" name="Rectangle 2"/>
          <p:cNvSpPr>
            <a:spLocks noGrp="1" noChangeArrowheads="1"/>
          </p:cNvSpPr>
          <p:nvPr>
            <p:ph type="title"/>
          </p:nvPr>
        </p:nvSpPr>
        <p:spPr>
          <a:xfrm>
            <a:off x="457200" y="274638"/>
            <a:ext cx="8229600" cy="850106"/>
          </a:xfrm>
        </p:spPr>
        <p:txBody>
          <a:bodyPr>
            <a:normAutofit/>
          </a:bodyPr>
          <a:lstStyle/>
          <a:p>
            <a:r>
              <a:rPr lang="en-AU" dirty="0" smtClean="0"/>
              <a:t>Basis - </a:t>
            </a:r>
            <a:r>
              <a:rPr lang="en-AU" sz="4400" dirty="0" smtClean="0">
                <a:solidFill>
                  <a:srgbClr val="FF3300"/>
                </a:solidFill>
              </a:rPr>
              <a:t>Humanism</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p:txBody>
          <a:bodyPr/>
          <a:lstStyle/>
          <a:p>
            <a:r>
              <a:rPr lang="en-AU" dirty="0">
                <a:solidFill>
                  <a:srgbClr val="FF3300"/>
                </a:solidFill>
              </a:rPr>
              <a:t>Good communication</a:t>
            </a:r>
            <a:r>
              <a:rPr lang="en-AU" dirty="0"/>
              <a:t> will prevent misbehaviour but being a good communicator is a </a:t>
            </a:r>
            <a:r>
              <a:rPr lang="en-AU" sz="3600" dirty="0">
                <a:solidFill>
                  <a:srgbClr val="FF3300"/>
                </a:solidFill>
              </a:rPr>
              <a:t>skill to be learnt</a:t>
            </a:r>
            <a:r>
              <a:rPr lang="en-AU" dirty="0"/>
              <a:t>…</a:t>
            </a:r>
          </a:p>
          <a:p>
            <a:r>
              <a:rPr lang="en-AU" dirty="0"/>
              <a:t>Good communication </a:t>
            </a:r>
            <a:r>
              <a:rPr lang="en-AU" dirty="0" smtClean="0"/>
              <a:t>will </a:t>
            </a:r>
            <a:r>
              <a:rPr lang="en-AU" dirty="0"/>
              <a:t>promote positive teacher-student (and parent-child) relationships</a:t>
            </a:r>
          </a:p>
          <a:p>
            <a:r>
              <a:rPr lang="en-AU" dirty="0"/>
              <a:t>Power-based models, however, promote resentment, retaliation, rebellion and revenge</a:t>
            </a:r>
            <a:endParaRPr lang="en-US" dirty="0"/>
          </a:p>
        </p:txBody>
      </p:sp>
      <p:sp>
        <p:nvSpPr>
          <p:cNvPr id="5" name="Slide Number Placeholder 5"/>
          <p:cNvSpPr>
            <a:spLocks noGrp="1"/>
          </p:cNvSpPr>
          <p:nvPr>
            <p:ph type="sldNum" sz="quarter" idx="12"/>
          </p:nvPr>
        </p:nvSpPr>
        <p:spPr/>
        <p:txBody>
          <a:bodyPr/>
          <a:lstStyle/>
          <a:p>
            <a:fld id="{156815A4-B84D-48B0-8085-3D00115AF6C2}" type="slidenum">
              <a:rPr lang="en-US" altLang="en-US"/>
              <a:pPr/>
              <a:t>9</a:t>
            </a:fld>
            <a:endParaRPr lang="en-US" altLang="en-US"/>
          </a:p>
        </p:txBody>
      </p:sp>
      <p:sp>
        <p:nvSpPr>
          <p:cNvPr id="6146" name="Rectangle 2"/>
          <p:cNvSpPr>
            <a:spLocks noGrp="1" noChangeArrowheads="1"/>
          </p:cNvSpPr>
          <p:nvPr>
            <p:ph type="title"/>
          </p:nvPr>
        </p:nvSpPr>
        <p:spPr/>
        <p:txBody>
          <a:bodyPr/>
          <a:lstStyle/>
          <a:p>
            <a:r>
              <a:rPr lang="en-AU"/>
              <a:t>Theoretical basis</a:t>
            </a:r>
            <a:endParaRPr lang="en-US"/>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80</TotalTime>
  <Words>2203</Words>
  <Application>Microsoft Office PowerPoint</Application>
  <PresentationFormat>On-screen Show (4:3)</PresentationFormat>
  <Paragraphs>290</Paragraphs>
  <Slides>41</Slides>
  <Notes>4</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Concourse</vt:lpstr>
      <vt:lpstr>Reflection:</vt:lpstr>
      <vt:lpstr>The Teacher Effectiveness Training Model</vt:lpstr>
      <vt:lpstr>Humanist / Person Centred Approach</vt:lpstr>
      <vt:lpstr>Slide 4</vt:lpstr>
      <vt:lpstr>Thomas Gordon</vt:lpstr>
      <vt:lpstr>Philosophical Assumptions</vt:lpstr>
      <vt:lpstr>Beliefs about Childhood</vt:lpstr>
      <vt:lpstr>Basis - Humanism</vt:lpstr>
      <vt:lpstr>Theoretical basis</vt:lpstr>
      <vt:lpstr>Principles</vt:lpstr>
      <vt:lpstr>Egalitarian teaching</vt:lpstr>
      <vt:lpstr>Goals of Discipline</vt:lpstr>
      <vt:lpstr>“Power” AND THE FUTURE</vt:lpstr>
      <vt:lpstr>Question – Bully or not?</vt:lpstr>
      <vt:lpstr>Gordon states that: </vt:lpstr>
      <vt:lpstr>The bully has been created by the environment</vt:lpstr>
      <vt:lpstr>Power based methods of teaching=</vt:lpstr>
      <vt:lpstr>Roadblocks to Effective Communication</vt:lpstr>
      <vt:lpstr>Roadblocks to Effective Communication</vt:lpstr>
      <vt:lpstr>Next 3 – imply judgement </vt:lpstr>
      <vt:lpstr>Then:</vt:lpstr>
      <vt:lpstr>Preventative I messages</vt:lpstr>
      <vt:lpstr>1,2,3 approach for the teacher</vt:lpstr>
      <vt:lpstr>Preventive I messages – part 1</vt:lpstr>
      <vt:lpstr>Preventive I messages – part 2</vt:lpstr>
      <vt:lpstr>Preventive I messages – part 3</vt:lpstr>
      <vt:lpstr>You try....</vt:lpstr>
      <vt:lpstr>Accept that misbehaviour is needs based</vt:lpstr>
      <vt:lpstr>Problem ownership</vt:lpstr>
      <vt:lpstr>Use active listening</vt:lpstr>
      <vt:lpstr>Listening</vt:lpstr>
      <vt:lpstr>Listen Empathically</vt:lpstr>
      <vt:lpstr>Elements of Empathic Listening</vt:lpstr>
      <vt:lpstr>Steven Covey – 7 habits</vt:lpstr>
      <vt:lpstr>Hear the real meaning</vt:lpstr>
      <vt:lpstr>Value laden relationships</vt:lpstr>
      <vt:lpstr>Communication rules</vt:lpstr>
      <vt:lpstr>A “Peace Table” </vt:lpstr>
      <vt:lpstr>At the “peace table” </vt:lpstr>
      <vt:lpstr>Time!</vt:lpstr>
      <vt:lpstr>So, what is a good teacher- student relationship?</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Reflection:</dc:title>
  <dc:creator>ITS</dc:creator>
  <cp:lastModifiedBy>ITS</cp:lastModifiedBy>
  <cp:revision>10</cp:revision>
  <dcterms:created xsi:type="dcterms:W3CDTF">2011-09-13T23:34:16Z</dcterms:created>
  <dcterms:modified xsi:type="dcterms:W3CDTF">2011-09-14T00:54:39Z</dcterms:modified>
</cp:coreProperties>
</file>